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7F39B90-1A60-4AF5-B4F1-AAA5383E5728}">
  <a:tblStyle styleId="{D7F39B90-1A60-4AF5-B4F1-AAA5383E5728}"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7a3655eb7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7a3655eb7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7a3655eb7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17a3655eb7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104f6f7d9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104f6f7d9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7a3655eb7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7a3655eb7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104f6f7d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104f6f7d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104f6f7d9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104f6f7d9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104f6f7d9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2104f6f7d9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104f6f7d9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2104f6f7d9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2104f6f7d9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2104f6f7d9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104f6f7d9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2104f6f7d9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7a3655eb7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7a3655eb7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104f6f7d9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2104f6f7d9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2104f6f7d9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2104f6f7d9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2104f6f7d9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2104f6f7d9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2104f6f7d9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2104f6f7d9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2104f6f7d9_0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2104f6f7d9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2104f6f7d9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2104f6f7d9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2104f6f7d9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2104f6f7d9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17a3655eb7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17a3655eb7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37d606c1c3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37d606c1c3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c5f3ca4770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c5f3ca477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7a3655eb7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7a3655eb7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37d606c1c3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37d606c1c3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17a3655eb7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17a3655eb7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7a3655eb7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7a3655eb7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7a3655eb7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7a3655eb7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17a3655eb7_0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17a3655eb7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17a3655eb7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17a3655eb7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7a3655eb7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17a3655eb7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21149ee9d5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21149ee9d5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1600"/>
              </a:spcBef>
              <a:spcAft>
                <a:spcPts val="0"/>
              </a:spcAft>
              <a:buClr>
                <a:schemeClr val="lt1"/>
              </a:buClr>
              <a:buSzPts val="1400"/>
              <a:buChar char="○"/>
              <a:defRPr>
                <a:solidFill>
                  <a:schemeClr val="lt1"/>
                </a:solidFill>
              </a:defRPr>
            </a:lvl2pPr>
            <a:lvl3pPr indent="-317500" lvl="2" marL="1371600" algn="ctr">
              <a:spcBef>
                <a:spcPts val="1600"/>
              </a:spcBef>
              <a:spcAft>
                <a:spcPts val="0"/>
              </a:spcAft>
              <a:buClr>
                <a:schemeClr val="lt1"/>
              </a:buClr>
              <a:buSzPts val="1400"/>
              <a:buChar char="■"/>
              <a:defRPr>
                <a:solidFill>
                  <a:schemeClr val="lt1"/>
                </a:solidFill>
              </a:defRPr>
            </a:lvl3pPr>
            <a:lvl4pPr indent="-317500" lvl="3" marL="1828800" algn="ctr">
              <a:spcBef>
                <a:spcPts val="1600"/>
              </a:spcBef>
              <a:spcAft>
                <a:spcPts val="0"/>
              </a:spcAft>
              <a:buClr>
                <a:schemeClr val="lt1"/>
              </a:buClr>
              <a:buSzPts val="1400"/>
              <a:buChar char="●"/>
              <a:defRPr>
                <a:solidFill>
                  <a:schemeClr val="lt1"/>
                </a:solidFill>
              </a:defRPr>
            </a:lvl4pPr>
            <a:lvl5pPr indent="-317500" lvl="4" marL="2286000" algn="ctr">
              <a:spcBef>
                <a:spcPts val="1600"/>
              </a:spcBef>
              <a:spcAft>
                <a:spcPts val="0"/>
              </a:spcAft>
              <a:buClr>
                <a:schemeClr val="lt1"/>
              </a:buClr>
              <a:buSzPts val="1400"/>
              <a:buChar char="○"/>
              <a:defRPr>
                <a:solidFill>
                  <a:schemeClr val="lt1"/>
                </a:solidFill>
              </a:defRPr>
            </a:lvl5pPr>
            <a:lvl6pPr indent="-317500" lvl="5" marL="2743200" algn="ctr">
              <a:spcBef>
                <a:spcPts val="1600"/>
              </a:spcBef>
              <a:spcAft>
                <a:spcPts val="0"/>
              </a:spcAft>
              <a:buClr>
                <a:schemeClr val="lt1"/>
              </a:buClr>
              <a:buSzPts val="1400"/>
              <a:buChar char="■"/>
              <a:defRPr>
                <a:solidFill>
                  <a:schemeClr val="lt1"/>
                </a:solidFill>
              </a:defRPr>
            </a:lvl6pPr>
            <a:lvl7pPr indent="-317500" lvl="6" marL="3200400" algn="ctr">
              <a:spcBef>
                <a:spcPts val="1600"/>
              </a:spcBef>
              <a:spcAft>
                <a:spcPts val="0"/>
              </a:spcAft>
              <a:buClr>
                <a:schemeClr val="lt1"/>
              </a:buClr>
              <a:buSzPts val="1400"/>
              <a:buChar char="●"/>
              <a:defRPr>
                <a:solidFill>
                  <a:schemeClr val="lt1"/>
                </a:solidFill>
              </a:defRPr>
            </a:lvl7pPr>
            <a:lvl8pPr indent="-317500" lvl="7" marL="3657600" algn="ctr">
              <a:spcBef>
                <a:spcPts val="1600"/>
              </a:spcBef>
              <a:spcAft>
                <a:spcPts val="0"/>
              </a:spcAft>
              <a:buClr>
                <a:schemeClr val="lt1"/>
              </a:buClr>
              <a:buSzPts val="1400"/>
              <a:buChar char="○"/>
              <a:defRPr>
                <a:solidFill>
                  <a:schemeClr val="lt1"/>
                </a:solidFill>
              </a:defRPr>
            </a:lvl8pPr>
            <a:lvl9pPr indent="-317500" lvl="8" marL="4114800" algn="ctr">
              <a:spcBef>
                <a:spcPts val="1600"/>
              </a:spcBef>
              <a:spcAft>
                <a:spcPts val="160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de"/>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sync.projectfacts.de/htdocs/apps/apiexplorer/index.html" TargetMode="External"/><Relationship Id="rId4" Type="http://schemas.openxmlformats.org/officeDocument/2006/relationships/hyperlink" Target="https://sync.projectfacts.de/api/api/dto.t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en.wikipedia.org/wiki/Representational_state_transfer" TargetMode="External"/><Relationship Id="rId4" Type="http://schemas.openxmlformats.org/officeDocument/2006/relationships/hyperlink" Target="https://en.wikipedia.org/wiki/JSON" TargetMode="External"/><Relationship Id="rId5" Type="http://schemas.openxmlformats.org/officeDocument/2006/relationships/hyperlink" Target="https://en.wikipedia.org/wiki/HATEOAS" TargetMode="External"/><Relationship Id="rId6" Type="http://schemas.openxmlformats.org/officeDocument/2006/relationships/hyperlink" Target="https://en.wikipedia.org/wiki/Basic_access_authentication"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de"/>
              <a:t>projectfacts API</a:t>
            </a:r>
            <a:endParaRPr/>
          </a:p>
        </p:txBody>
      </p:sp>
      <p:sp>
        <p:nvSpPr>
          <p:cNvPr id="86" name="Google Shape;86;p13"/>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Compact Guide</a:t>
            </a:r>
            <a:endParaRPr/>
          </a:p>
        </p:txBody>
      </p:sp>
      <p:sp>
        <p:nvSpPr>
          <p:cNvPr id="87" name="Google Shape;87;p13"/>
          <p:cNvSpPr txBox="1"/>
          <p:nvPr/>
        </p:nvSpPr>
        <p:spPr>
          <a:xfrm>
            <a:off x="598100" y="4600950"/>
            <a:ext cx="7306500" cy="32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1200">
                <a:solidFill>
                  <a:srgbClr val="FFFFFF"/>
                </a:solidFill>
                <a:latin typeface="Roboto"/>
                <a:ea typeface="Roboto"/>
                <a:cs typeface="Roboto"/>
                <a:sym typeface="Roboto"/>
              </a:rPr>
              <a:t>Version 0.36, requires projectfacts 6.00 oder later						2021-03-09</a:t>
            </a:r>
            <a:endParaRPr sz="1200">
              <a:solidFill>
                <a:srgbClr val="FFFFFF"/>
              </a:solidFill>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2"/>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a:t>
            </a:r>
            <a:r>
              <a:rPr lang="de"/>
              <a:t>: Token </a:t>
            </a:r>
            <a:r>
              <a:rPr lang="de"/>
              <a:t>Authentication</a:t>
            </a:r>
            <a:endParaRPr/>
          </a:p>
          <a:p>
            <a:pPr indent="0" lvl="0" marL="0" rtl="0" algn="l">
              <a:spcBef>
                <a:spcPts val="0"/>
              </a:spcBef>
              <a:spcAft>
                <a:spcPts val="0"/>
              </a:spcAft>
              <a:buNone/>
            </a:pPr>
            <a:r>
              <a:t/>
            </a:r>
            <a:endParaRPr/>
          </a:p>
        </p:txBody>
      </p:sp>
      <p:sp>
        <p:nvSpPr>
          <p:cNvPr id="155" name="Google Shape;155;p22"/>
          <p:cNvSpPr txBox="1"/>
          <p:nvPr>
            <p:ph idx="1" type="body"/>
          </p:nvPr>
        </p:nvSpPr>
        <p:spPr>
          <a:xfrm>
            <a:off x="311700" y="1229875"/>
            <a:ext cx="5346900" cy="3537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All regular requests are secured with </a:t>
            </a:r>
            <a:r>
              <a:rPr b="1" lang="de"/>
              <a:t>BASIC-Auth</a:t>
            </a:r>
            <a:r>
              <a:rPr lang="de"/>
              <a:t> using </a:t>
            </a:r>
            <a:r>
              <a:rPr lang="de"/>
              <a:t>Device ID and Device Token</a:t>
            </a:r>
            <a:r>
              <a:rPr lang="de"/>
              <a:t>:</a:t>
            </a:r>
            <a:r>
              <a:rPr lang="de"/>
              <a:t> The user of your app as well as the device he is using.</a:t>
            </a:r>
            <a:endParaRPr/>
          </a:p>
          <a:p>
            <a:pPr indent="-342900" lvl="0" marL="457200" rtl="0" algn="l">
              <a:spcBef>
                <a:spcPts val="1600"/>
              </a:spcBef>
              <a:spcAft>
                <a:spcPts val="0"/>
              </a:spcAft>
              <a:buSzPts val="1800"/>
              <a:buChar char="➔"/>
            </a:pPr>
            <a:r>
              <a:rPr lang="de"/>
              <a:t>A devices permission can be withdrawn by deleting the device within projectfacts ( “My devices”).</a:t>
            </a:r>
            <a:endParaRPr/>
          </a:p>
          <a:p>
            <a:pPr indent="-342900" lvl="0" marL="457200" rtl="0" algn="l">
              <a:spcBef>
                <a:spcPts val="0"/>
              </a:spcBef>
              <a:spcAft>
                <a:spcPts val="0"/>
              </a:spcAft>
              <a:buSzPts val="1800"/>
              <a:buChar char="➔"/>
            </a:pPr>
            <a:r>
              <a:rPr lang="de"/>
              <a:t>Other devices / apps are not affected.</a:t>
            </a:r>
            <a:endParaRPr/>
          </a:p>
          <a:p>
            <a:pPr indent="0" lvl="0" marL="0" rtl="0" algn="l">
              <a:spcBef>
                <a:spcPts val="1600"/>
              </a:spcBef>
              <a:spcAft>
                <a:spcPts val="1600"/>
              </a:spcAft>
              <a:buNone/>
            </a:pPr>
            <a:r>
              <a:t/>
            </a:r>
            <a:endParaRPr/>
          </a:p>
        </p:txBody>
      </p:sp>
      <p:pic>
        <p:nvPicPr>
          <p:cNvPr id="156" name="Google Shape;156;p22"/>
          <p:cNvPicPr preferRelativeResize="0"/>
          <p:nvPr/>
        </p:nvPicPr>
        <p:blipFill>
          <a:blip r:embed="rId3">
            <a:alphaModFix/>
          </a:blip>
          <a:stretch>
            <a:fillRect/>
          </a:stretch>
        </p:blipFill>
        <p:spPr>
          <a:xfrm>
            <a:off x="5817950" y="1299838"/>
            <a:ext cx="3180599" cy="3397963"/>
          </a:xfrm>
          <a:prstGeom prst="rect">
            <a:avLst/>
          </a:prstGeom>
          <a:noFill/>
          <a:ln cap="flat" cmpd="sng" w="38100">
            <a:solidFill>
              <a:schemeClr val="lt2"/>
            </a:solidFill>
            <a:prstDash val="solid"/>
            <a:round/>
            <a:headEnd len="sm" w="sm" type="none"/>
            <a:tailEnd len="sm" w="sm" type="none"/>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Interface Authentication</a:t>
            </a:r>
            <a:endParaRPr/>
          </a:p>
          <a:p>
            <a:pPr indent="0" lvl="0" marL="0" rtl="0" algn="l">
              <a:spcBef>
                <a:spcPts val="0"/>
              </a:spcBef>
              <a:spcAft>
                <a:spcPts val="0"/>
              </a:spcAft>
              <a:buNone/>
            </a:pPr>
            <a:r>
              <a:t/>
            </a:r>
            <a:endParaRPr/>
          </a:p>
        </p:txBody>
      </p:sp>
      <p:sp>
        <p:nvSpPr>
          <p:cNvPr id="162" name="Google Shape;162;p23"/>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de"/>
              <a:t>Use for </a:t>
            </a:r>
            <a:r>
              <a:rPr b="1" lang="de"/>
              <a:t>non</a:t>
            </a:r>
            <a:r>
              <a:rPr b="1" lang="de"/>
              <a:t>-personal</a:t>
            </a:r>
            <a:r>
              <a:rPr lang="de"/>
              <a:t> apps, </a:t>
            </a:r>
            <a:r>
              <a:rPr lang="de"/>
              <a:t>which</a:t>
            </a:r>
            <a:r>
              <a:rPr lang="de"/>
              <a:t> do not act “on behalf” of a user </a:t>
            </a:r>
            <a:br>
              <a:rPr lang="de"/>
            </a:br>
            <a:r>
              <a:rPr lang="de"/>
              <a:t>(e.g. Check-In/Out-Terminal)</a:t>
            </a:r>
            <a:endParaRPr/>
          </a:p>
          <a:p>
            <a:pPr indent="-342900" lvl="0" marL="457200" rtl="0" algn="l">
              <a:spcBef>
                <a:spcPts val="0"/>
              </a:spcBef>
              <a:spcAft>
                <a:spcPts val="0"/>
              </a:spcAft>
              <a:buSzPts val="1800"/>
              <a:buChar char="●"/>
            </a:pPr>
            <a:r>
              <a:rPr b="1" lang="de"/>
              <a:t>BASIC-Auth</a:t>
            </a:r>
            <a:r>
              <a:rPr lang="de"/>
              <a:t> using Interface-ID and -Password</a:t>
            </a:r>
            <a:endParaRPr/>
          </a:p>
          <a:p>
            <a:pPr indent="-342900" lvl="0" marL="457200" rtl="0" algn="l">
              <a:spcBef>
                <a:spcPts val="0"/>
              </a:spcBef>
              <a:spcAft>
                <a:spcPts val="0"/>
              </a:spcAft>
              <a:buSzPts val="1800"/>
              <a:buChar char="●"/>
            </a:pPr>
            <a:r>
              <a:rPr lang="de"/>
              <a:t>Password is set in </a:t>
            </a:r>
            <a:r>
              <a:rPr b="1" lang="de"/>
              <a:t>projectfacts configuration</a:t>
            </a:r>
            <a:r>
              <a:rPr lang="de"/>
              <a:t> (Interfaces)</a:t>
            </a:r>
            <a:endParaRPr/>
          </a:p>
          <a:p>
            <a:pPr indent="-342900" lvl="0" marL="457200" rtl="0" algn="l">
              <a:spcBef>
                <a:spcPts val="0"/>
              </a:spcBef>
              <a:spcAft>
                <a:spcPts val="0"/>
              </a:spcAft>
              <a:buSzPts val="1800"/>
              <a:buChar char="●"/>
            </a:pPr>
            <a:r>
              <a:rPr b="1" lang="de"/>
              <a:t>No</a:t>
            </a:r>
            <a:r>
              <a:rPr b="1" lang="de"/>
              <a:t> user-permissions</a:t>
            </a:r>
            <a:r>
              <a:rPr lang="de"/>
              <a:t>. Permissions result from the interfaces settings.</a:t>
            </a:r>
            <a:endParaRPr/>
          </a:p>
          <a:p>
            <a:pPr indent="-342900" lvl="0" marL="457200" rtl="0" algn="l">
              <a:spcBef>
                <a:spcPts val="0"/>
              </a:spcBef>
              <a:spcAft>
                <a:spcPts val="0"/>
              </a:spcAft>
              <a:buSzPts val="1800"/>
              <a:buChar char="●"/>
            </a:pPr>
            <a:r>
              <a:rPr lang="de"/>
              <a:t>Restriction</a:t>
            </a:r>
            <a:r>
              <a:rPr lang="de"/>
              <a:t> of connecting IP-</a:t>
            </a:r>
            <a:r>
              <a:rPr lang="de"/>
              <a:t>address</a:t>
            </a:r>
            <a:r>
              <a:rPr lang="de"/>
              <a:t> is possible.</a:t>
            </a:r>
            <a:endParaRPr/>
          </a:p>
          <a:p>
            <a:pPr indent="0" lvl="0" marL="0" rtl="0" algn="l">
              <a:spcBef>
                <a:spcPts val="1600"/>
              </a:spcBef>
              <a:spcAft>
                <a:spcPts val="1600"/>
              </a:spcAft>
              <a:buNone/>
            </a:pPr>
            <a:r>
              <a:t/>
            </a:r>
            <a:endParaRPr/>
          </a:p>
        </p:txBody>
      </p:sp>
      <p:sp>
        <p:nvSpPr>
          <p:cNvPr id="163" name="Google Shape;163;p23"/>
          <p:cNvSpPr/>
          <p:nvPr/>
        </p:nvSpPr>
        <p:spPr>
          <a:xfrm>
            <a:off x="1352350" y="3675650"/>
            <a:ext cx="3361800" cy="730800"/>
          </a:xfrm>
          <a:prstGeom prst="ellipseRibbon2">
            <a:avLst>
              <a:gd fmla="val 25000" name="adj1"/>
              <a:gd fmla="val 50000" name="adj2"/>
              <a:gd fmla="val 12500" name="adj3"/>
            </a:avLst>
          </a:prstGeom>
          <a:solidFill>
            <a:schemeClr val="accent6"/>
          </a:solidFill>
          <a:ln cap="flat" cmpd="sng" w="38100">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sz="1800">
                <a:solidFill>
                  <a:srgbClr val="FFFFFF"/>
                </a:solidFill>
                <a:latin typeface="Roboto"/>
                <a:ea typeface="Roboto"/>
                <a:cs typeface="Roboto"/>
                <a:sym typeface="Roboto"/>
              </a:rPr>
              <a:t>More to come</a:t>
            </a:r>
            <a:endParaRPr sz="1800">
              <a:solidFill>
                <a:srgbClr val="FFFFFF"/>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projectfacts API explorer</a:t>
            </a:r>
            <a:endParaRPr/>
          </a:p>
        </p:txBody>
      </p:sp>
      <p:sp>
        <p:nvSpPr>
          <p:cNvPr id="169" name="Google Shape;169;p2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de" u="sng">
                <a:solidFill>
                  <a:schemeClr val="hlink"/>
                </a:solidFill>
                <a:hlinkClick r:id="rId3"/>
              </a:rPr>
              <a:t>https://sync.projectfacts.de/htdocs/apps/apiexplorer/index.html</a:t>
            </a:r>
            <a:r>
              <a:rPr lang="de"/>
              <a:t> </a:t>
            </a:r>
            <a:br>
              <a:rPr lang="de"/>
            </a:br>
            <a:r>
              <a:rPr lang="de"/>
              <a:t>or root of your pf-Servers + /htdocs/...</a:t>
            </a:r>
            <a:endParaRPr/>
          </a:p>
          <a:p>
            <a:pPr indent="-342900" lvl="0" marL="457200" rtl="0" algn="l">
              <a:spcBef>
                <a:spcPts val="0"/>
              </a:spcBef>
              <a:spcAft>
                <a:spcPts val="0"/>
              </a:spcAft>
              <a:buSzPts val="1800"/>
              <a:buChar char="●"/>
            </a:pPr>
            <a:r>
              <a:rPr lang="de"/>
              <a:t>HTML5 / AngularJS-App</a:t>
            </a:r>
            <a:endParaRPr/>
          </a:p>
          <a:p>
            <a:pPr indent="-342900" lvl="0" marL="457200" rtl="0" algn="l">
              <a:spcBef>
                <a:spcPts val="0"/>
              </a:spcBef>
              <a:spcAft>
                <a:spcPts val="0"/>
              </a:spcAft>
              <a:buSzPts val="1800"/>
              <a:buChar char="●"/>
            </a:pPr>
            <a:r>
              <a:rPr lang="de"/>
              <a:t>Browse our API</a:t>
            </a:r>
            <a:endParaRPr/>
          </a:p>
          <a:p>
            <a:pPr indent="-304800" lvl="1" marL="914400" rtl="0" algn="l">
              <a:spcBef>
                <a:spcPts val="0"/>
              </a:spcBef>
              <a:spcAft>
                <a:spcPts val="0"/>
              </a:spcAft>
              <a:buSzPts val="1200"/>
              <a:buChar char="○"/>
            </a:pPr>
            <a:r>
              <a:rPr lang="de" sz="1200"/>
              <a:t>How are </a:t>
            </a:r>
            <a:r>
              <a:rPr lang="de" sz="1200"/>
              <a:t>resources and </a:t>
            </a:r>
            <a:br>
              <a:rPr lang="de" sz="1200"/>
            </a:br>
            <a:r>
              <a:rPr lang="de" sz="1200"/>
              <a:t>relationen represented?</a:t>
            </a:r>
            <a:endParaRPr sz="1200"/>
          </a:p>
          <a:p>
            <a:pPr indent="-304800" lvl="1" marL="914400" rtl="0" algn="l">
              <a:spcBef>
                <a:spcPts val="0"/>
              </a:spcBef>
              <a:spcAft>
                <a:spcPts val="0"/>
              </a:spcAft>
              <a:buSzPts val="1200"/>
              <a:buChar char="○"/>
            </a:pPr>
            <a:r>
              <a:rPr lang="de" sz="1200"/>
              <a:t>How to use queries?</a:t>
            </a:r>
            <a:endParaRPr sz="1200"/>
          </a:p>
          <a:p>
            <a:pPr indent="-342900" lvl="0" marL="457200" rtl="0" algn="l">
              <a:spcBef>
                <a:spcPts val="0"/>
              </a:spcBef>
              <a:spcAft>
                <a:spcPts val="0"/>
              </a:spcAft>
              <a:buSzPts val="1800"/>
              <a:buChar char="●"/>
            </a:pPr>
            <a:r>
              <a:rPr lang="de"/>
              <a:t>Track</a:t>
            </a:r>
            <a:r>
              <a:rPr lang="de"/>
              <a:t> communication using the </a:t>
            </a:r>
            <a:r>
              <a:rPr lang="de"/>
              <a:t>browser's</a:t>
            </a:r>
            <a:r>
              <a:rPr lang="de"/>
              <a:t> developer tools</a:t>
            </a:r>
            <a:endParaRPr/>
          </a:p>
        </p:txBody>
      </p:sp>
      <p:sp>
        <p:nvSpPr>
          <p:cNvPr id="170" name="Google Shape;170;p24"/>
          <p:cNvSpPr/>
          <p:nvPr/>
        </p:nvSpPr>
        <p:spPr>
          <a:xfrm>
            <a:off x="3874175" y="2076150"/>
            <a:ext cx="4723800" cy="991200"/>
          </a:xfrm>
          <a:prstGeom prst="verticalScroll">
            <a:avLst>
              <a:gd fmla="val 12500" name="adj"/>
            </a:avLst>
          </a:prstGeom>
          <a:solidFill>
            <a:schemeClr val="accent6"/>
          </a:solidFill>
          <a:ln cap="flat" cmpd="sng" w="38100">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de">
                <a:solidFill>
                  <a:srgbClr val="FFFFFF"/>
                </a:solidFill>
                <a:latin typeface="Roboto"/>
                <a:ea typeface="Roboto"/>
                <a:cs typeface="Roboto"/>
                <a:sym typeface="Roboto"/>
              </a:rPr>
              <a:t>Find</a:t>
            </a:r>
            <a:r>
              <a:rPr lang="de">
                <a:solidFill>
                  <a:srgbClr val="FFFFFF"/>
                </a:solidFill>
                <a:latin typeface="Roboto"/>
                <a:ea typeface="Roboto"/>
                <a:cs typeface="Roboto"/>
                <a:sym typeface="Roboto"/>
              </a:rPr>
              <a:t> JSON-Representants as Typescript-Classes:</a:t>
            </a:r>
            <a:endParaRPr>
              <a:solidFill>
                <a:srgbClr val="FFFFFF"/>
              </a:solidFill>
              <a:latin typeface="Roboto"/>
              <a:ea typeface="Roboto"/>
              <a:cs typeface="Roboto"/>
              <a:sym typeface="Roboto"/>
            </a:endParaRPr>
          </a:p>
          <a:p>
            <a:pPr indent="0" lvl="0" marL="0" rtl="0" algn="l">
              <a:spcBef>
                <a:spcPts val="0"/>
              </a:spcBef>
              <a:spcAft>
                <a:spcPts val="0"/>
              </a:spcAft>
              <a:buNone/>
            </a:pPr>
            <a:r>
              <a:rPr lang="de" sz="1000" u="sng">
                <a:solidFill>
                  <a:srgbClr val="FFFFFF"/>
                </a:solidFill>
                <a:latin typeface="Roboto Mono"/>
                <a:ea typeface="Roboto Mono"/>
                <a:cs typeface="Roboto Mono"/>
                <a:sym typeface="Roboto Mono"/>
                <a:hlinkClick r:id="rId4">
                  <a:extLst>
                    <a:ext uri="{A12FA001-AC4F-418D-AE19-62706E023703}">
                      <ahyp:hlinkClr val="tx"/>
                    </a:ext>
                  </a:extLst>
                </a:hlinkClick>
              </a:rPr>
              <a:t>https://sync.projectfacts.de/api/api/dto.ts</a:t>
            </a:r>
            <a:endParaRPr sz="1000">
              <a:solidFill>
                <a:srgbClr val="FFFFFF"/>
              </a:solidFill>
              <a:latin typeface="Roboto Mono"/>
              <a:ea typeface="Roboto Mono"/>
              <a:cs typeface="Roboto Mono"/>
              <a:sym typeface="Roboto Mono"/>
            </a:endParaRPr>
          </a:p>
          <a:p>
            <a:pPr indent="0" lvl="0" marL="0" rtl="0" algn="l">
              <a:spcBef>
                <a:spcPts val="0"/>
              </a:spcBef>
              <a:spcAft>
                <a:spcPts val="0"/>
              </a:spcAft>
              <a:buNone/>
            </a:pPr>
            <a:br>
              <a:rPr lang="de" sz="1000">
                <a:solidFill>
                  <a:srgbClr val="FFFFFF"/>
                </a:solidFill>
                <a:latin typeface="Roboto"/>
                <a:ea typeface="Roboto"/>
                <a:cs typeface="Roboto"/>
                <a:sym typeface="Roboto"/>
              </a:rPr>
            </a:br>
            <a:r>
              <a:rPr lang="de" sz="1000">
                <a:solidFill>
                  <a:srgbClr val="FFFFFF"/>
                </a:solidFill>
                <a:latin typeface="Roboto"/>
                <a:ea typeface="Roboto"/>
                <a:cs typeface="Roboto"/>
                <a:sym typeface="Roboto"/>
              </a:rPr>
              <a:t>You should take a look!</a:t>
            </a:r>
            <a:endParaRPr sz="1000">
              <a:solidFill>
                <a:srgbClr val="FFFFFF"/>
              </a:solidFill>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a:t>
            </a:r>
            <a:r>
              <a:rPr lang="de"/>
              <a:t>company's</a:t>
            </a:r>
            <a:r>
              <a:rPr lang="de"/>
              <a:t> address</a:t>
            </a:r>
            <a:endParaRPr/>
          </a:p>
        </p:txBody>
      </p:sp>
      <p:sp>
        <p:nvSpPr>
          <p:cNvPr id="176" name="Google Shape;176;p25"/>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search for </a:t>
            </a:r>
            <a:r>
              <a:rPr lang="de"/>
              <a:t>“Example corp” in our app and update its address.</a:t>
            </a:r>
            <a:endParaRPr/>
          </a:p>
          <a:p>
            <a:pPr indent="0" lvl="0" marL="0" rtl="0" algn="l">
              <a:spcBef>
                <a:spcPts val="1600"/>
              </a:spcBef>
              <a:spcAft>
                <a:spcPts val="0"/>
              </a:spcAft>
              <a:buNone/>
            </a:pPr>
            <a:r>
              <a:rPr lang="de"/>
              <a:t>These steps are necessary:</a:t>
            </a:r>
            <a:endParaRPr/>
          </a:p>
          <a:p>
            <a:pPr indent="-342900" lvl="0" marL="457200" rtl="0" algn="l">
              <a:spcBef>
                <a:spcPts val="1600"/>
              </a:spcBef>
              <a:spcAft>
                <a:spcPts val="0"/>
              </a:spcAft>
              <a:buSzPts val="1800"/>
              <a:buAutoNum type="arabicPeriod"/>
            </a:pPr>
            <a:r>
              <a:rPr lang="de"/>
              <a:t>GET on </a:t>
            </a:r>
            <a:r>
              <a:rPr lang="de">
                <a:latin typeface="Roboto Mono"/>
                <a:ea typeface="Roboto Mono"/>
                <a:cs typeface="Roboto Mono"/>
                <a:sym typeface="Roboto Mono"/>
              </a:rPr>
              <a:t>/api/contact</a:t>
            </a:r>
            <a:r>
              <a:rPr lang="de"/>
              <a:t> including a search query</a:t>
            </a:r>
            <a:endParaRPr/>
          </a:p>
          <a:p>
            <a:pPr indent="-342900" lvl="0" marL="457200" rtl="0" algn="l">
              <a:spcBef>
                <a:spcPts val="0"/>
              </a:spcBef>
              <a:spcAft>
                <a:spcPts val="0"/>
              </a:spcAft>
              <a:buSzPts val="1800"/>
              <a:buAutoNum type="arabicPeriod"/>
            </a:pPr>
            <a:r>
              <a:rPr lang="de"/>
              <a:t>GET on the desired contact resource</a:t>
            </a:r>
            <a:endParaRPr/>
          </a:p>
          <a:p>
            <a:pPr indent="-342900" lvl="0" marL="457200" rtl="0" algn="l">
              <a:spcBef>
                <a:spcPts val="0"/>
              </a:spcBef>
              <a:spcAft>
                <a:spcPts val="0"/>
              </a:spcAft>
              <a:buSzPts val="1800"/>
              <a:buAutoNum type="arabicPeriod"/>
            </a:pPr>
            <a:r>
              <a:rPr lang="de"/>
              <a:t>GET on the contacts main address</a:t>
            </a:r>
            <a:endParaRPr/>
          </a:p>
          <a:p>
            <a:pPr indent="-342900" lvl="0" marL="457200" rtl="0" algn="l">
              <a:spcBef>
                <a:spcPts val="0"/>
              </a:spcBef>
              <a:spcAft>
                <a:spcPts val="0"/>
              </a:spcAft>
              <a:buSzPts val="1800"/>
              <a:buAutoNum type="arabicPeriod"/>
            </a:pPr>
            <a:r>
              <a:rPr lang="de"/>
              <a:t>PUT on that address</a:t>
            </a:r>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1</a:t>
            </a:r>
            <a:endParaRPr/>
          </a:p>
          <a:p>
            <a:pPr indent="0" lvl="0" marL="0" rtl="0" algn="l">
              <a:spcBef>
                <a:spcPts val="0"/>
              </a:spcBef>
              <a:spcAft>
                <a:spcPts val="0"/>
              </a:spcAft>
              <a:buNone/>
            </a:pPr>
            <a:r>
              <a:t/>
            </a:r>
            <a:endParaRPr/>
          </a:p>
        </p:txBody>
      </p:sp>
      <p:sp>
        <p:nvSpPr>
          <p:cNvPr id="182" name="Google Shape;182;p26"/>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look for “Example corp.” (The user typed “examp” into our app)</a:t>
            </a:r>
            <a:endParaRPr/>
          </a:p>
          <a:p>
            <a:pPr indent="0" lvl="0" marL="0" rtl="0" algn="l">
              <a:spcBef>
                <a:spcPts val="1600"/>
              </a:spcBef>
              <a:spcAft>
                <a:spcPts val="0"/>
              </a:spcAft>
              <a:buNone/>
            </a:pPr>
            <a:r>
              <a:rPr lang="de"/>
              <a:t>Perform</a:t>
            </a:r>
            <a:r>
              <a:rPr lang="de"/>
              <a:t> </a:t>
            </a:r>
            <a:r>
              <a:rPr b="1" lang="de">
                <a:solidFill>
                  <a:schemeClr val="accent2"/>
                </a:solidFill>
                <a:latin typeface="Courier New"/>
                <a:ea typeface="Courier New"/>
                <a:cs typeface="Courier New"/>
                <a:sym typeface="Courier New"/>
              </a:rPr>
              <a:t>GET</a:t>
            </a:r>
            <a:r>
              <a:rPr lang="de"/>
              <a:t> using deviceID and token as BASIC-Auth-Header on</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caption</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examp</a:t>
            </a:r>
            <a:endParaRPr>
              <a:solidFill>
                <a:schemeClr val="accent2"/>
              </a:solidFill>
            </a:endParaRPr>
          </a:p>
          <a:p>
            <a:pPr indent="0" lvl="0" marL="0" rtl="0" algn="l">
              <a:spcBef>
                <a:spcPts val="1600"/>
              </a:spcBef>
              <a:spcAft>
                <a:spcPts val="1600"/>
              </a:spcAft>
              <a:buNone/>
            </a:pPr>
            <a:r>
              <a:t/>
            </a:r>
            <a:endParaRPr/>
          </a:p>
        </p:txBody>
      </p:sp>
      <p:sp>
        <p:nvSpPr>
          <p:cNvPr id="183" name="Google Shape;183;p26"/>
          <p:cNvSpPr txBox="1"/>
          <p:nvPr/>
        </p:nvSpPr>
        <p:spPr>
          <a:xfrm>
            <a:off x="403675" y="2594325"/>
            <a:ext cx="3633300" cy="13362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de" sz="1800">
                <a:latin typeface="Roboto"/>
                <a:ea typeface="Roboto"/>
                <a:cs typeface="Roboto"/>
                <a:sym typeface="Roboto"/>
              </a:rPr>
              <a:t>Resource to search:</a:t>
            </a:r>
            <a:endParaRPr sz="1800">
              <a:latin typeface="Roboto"/>
              <a:ea typeface="Roboto"/>
              <a:cs typeface="Roboto"/>
              <a:sym typeface="Roboto"/>
            </a:endParaRPr>
          </a:p>
          <a:p>
            <a:pPr indent="0" lvl="0" marL="0" rtl="0" algn="r">
              <a:spcBef>
                <a:spcPts val="0"/>
              </a:spcBef>
              <a:spcAft>
                <a:spcPts val="0"/>
              </a:spcAft>
              <a:buNone/>
            </a:pPr>
            <a:r>
              <a:rPr lang="de" sz="1800">
                <a:latin typeface="Roboto"/>
                <a:ea typeface="Roboto"/>
                <a:cs typeface="Roboto"/>
                <a:sym typeface="Roboto"/>
              </a:rPr>
              <a:t>Field, we filter on:</a:t>
            </a:r>
            <a:endParaRPr sz="1800">
              <a:latin typeface="Roboto"/>
              <a:ea typeface="Roboto"/>
              <a:cs typeface="Roboto"/>
              <a:sym typeface="Roboto"/>
            </a:endParaRPr>
          </a:p>
          <a:p>
            <a:pPr indent="0" lvl="0" marL="0" rtl="0" algn="r">
              <a:spcBef>
                <a:spcPts val="0"/>
              </a:spcBef>
              <a:spcAft>
                <a:spcPts val="0"/>
              </a:spcAft>
              <a:buNone/>
            </a:pPr>
            <a:r>
              <a:rPr lang="de" sz="1800">
                <a:latin typeface="Roboto"/>
                <a:ea typeface="Roboto"/>
                <a:cs typeface="Roboto"/>
                <a:sym typeface="Roboto"/>
              </a:rPr>
              <a:t>Operator:</a:t>
            </a:r>
            <a:endParaRPr sz="1800">
              <a:latin typeface="Roboto"/>
              <a:ea typeface="Roboto"/>
              <a:cs typeface="Roboto"/>
              <a:sym typeface="Roboto"/>
            </a:endParaRPr>
          </a:p>
          <a:p>
            <a:pPr indent="0" lvl="0" marL="0" rtl="0" algn="r">
              <a:spcBef>
                <a:spcPts val="0"/>
              </a:spcBef>
              <a:spcAft>
                <a:spcPts val="0"/>
              </a:spcAft>
              <a:buNone/>
            </a:pPr>
            <a:r>
              <a:rPr lang="de" sz="1800">
                <a:latin typeface="Roboto"/>
                <a:ea typeface="Roboto"/>
                <a:cs typeface="Roboto"/>
                <a:sym typeface="Roboto"/>
              </a:rPr>
              <a:t>search value:</a:t>
            </a:r>
            <a:endParaRPr sz="1800">
              <a:latin typeface="Roboto"/>
              <a:ea typeface="Roboto"/>
              <a:cs typeface="Roboto"/>
              <a:sym typeface="Roboto"/>
            </a:endParaRPr>
          </a:p>
        </p:txBody>
      </p:sp>
      <p:sp>
        <p:nvSpPr>
          <p:cNvPr id="184" name="Google Shape;184;p26"/>
          <p:cNvSpPr txBox="1"/>
          <p:nvPr/>
        </p:nvSpPr>
        <p:spPr>
          <a:xfrm>
            <a:off x="3933175" y="2594325"/>
            <a:ext cx="4781700" cy="133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de" sz="1800">
                <a:solidFill>
                  <a:schemeClr val="accent2"/>
                </a:solidFill>
                <a:latin typeface="Courier New"/>
                <a:ea typeface="Courier New"/>
                <a:cs typeface="Courier New"/>
                <a:sym typeface="Courier New"/>
              </a:rPr>
              <a:t>contact</a:t>
            </a:r>
            <a:r>
              <a:rPr lang="de" sz="1800">
                <a:latin typeface="Roboto"/>
                <a:ea typeface="Roboto"/>
                <a:cs typeface="Roboto"/>
                <a:sym typeface="Roboto"/>
              </a:rPr>
              <a:t> </a:t>
            </a:r>
            <a:r>
              <a:rPr lang="de" sz="1800">
                <a:solidFill>
                  <a:schemeClr val="dk2"/>
                </a:solidFill>
                <a:latin typeface="Roboto"/>
                <a:ea typeface="Roboto"/>
                <a:cs typeface="Roboto"/>
                <a:sym typeface="Roboto"/>
              </a:rPr>
              <a:t>Contact resource</a:t>
            </a:r>
            <a:endParaRPr b="1" sz="1800">
              <a:solidFill>
                <a:schemeClr val="dk2"/>
              </a:solidFill>
              <a:latin typeface="Courier New"/>
              <a:ea typeface="Courier New"/>
              <a:cs typeface="Courier New"/>
              <a:sym typeface="Courier New"/>
            </a:endParaRPr>
          </a:p>
          <a:p>
            <a:pPr indent="0" lvl="0" marL="0" rtl="0" algn="l">
              <a:spcBef>
                <a:spcPts val="0"/>
              </a:spcBef>
              <a:spcAft>
                <a:spcPts val="0"/>
              </a:spcAft>
              <a:buNone/>
            </a:pPr>
            <a:r>
              <a:rPr b="1" lang="de" sz="1800">
                <a:solidFill>
                  <a:schemeClr val="accent2"/>
                </a:solidFill>
                <a:latin typeface="Courier New"/>
                <a:ea typeface="Courier New"/>
                <a:cs typeface="Courier New"/>
                <a:sym typeface="Courier New"/>
              </a:rPr>
              <a:t>caption</a:t>
            </a:r>
            <a:r>
              <a:rPr lang="de" sz="1800">
                <a:solidFill>
                  <a:schemeClr val="dk2"/>
                </a:solidFill>
                <a:latin typeface="Roboto"/>
                <a:ea typeface="Roboto"/>
                <a:cs typeface="Roboto"/>
                <a:sym typeface="Roboto"/>
              </a:rPr>
              <a:t> Caption of the element</a:t>
            </a:r>
            <a:endParaRPr b="1" sz="1800">
              <a:solidFill>
                <a:schemeClr val="dk2"/>
              </a:solidFill>
              <a:latin typeface="Courier New"/>
              <a:ea typeface="Courier New"/>
              <a:cs typeface="Courier New"/>
              <a:sym typeface="Courier New"/>
            </a:endParaRPr>
          </a:p>
          <a:p>
            <a:pPr indent="0" lvl="0" marL="0" rtl="0" algn="l">
              <a:spcBef>
                <a:spcPts val="0"/>
              </a:spcBef>
              <a:spcAft>
                <a:spcPts val="0"/>
              </a:spcAft>
              <a:buNone/>
            </a:pPr>
            <a:r>
              <a:rPr b="1" lang="de" sz="1800">
                <a:solidFill>
                  <a:schemeClr val="accent4"/>
                </a:solidFill>
                <a:latin typeface="Courier New"/>
                <a:ea typeface="Courier New"/>
                <a:cs typeface="Courier New"/>
                <a:sym typeface="Courier New"/>
              </a:rPr>
              <a:t>*=</a:t>
            </a:r>
            <a:r>
              <a:rPr lang="de" sz="1800">
                <a:latin typeface="Roboto"/>
                <a:ea typeface="Roboto"/>
                <a:cs typeface="Roboto"/>
                <a:sym typeface="Roboto"/>
              </a:rPr>
              <a:t> </a:t>
            </a:r>
            <a:r>
              <a:rPr lang="de" sz="1800">
                <a:solidFill>
                  <a:schemeClr val="dk2"/>
                </a:solidFill>
                <a:latin typeface="Roboto"/>
                <a:ea typeface="Roboto"/>
                <a:cs typeface="Roboto"/>
                <a:sym typeface="Roboto"/>
              </a:rPr>
              <a:t>“contains” opposed to</a:t>
            </a:r>
            <a:r>
              <a:rPr lang="de" sz="1800">
                <a:latin typeface="Roboto"/>
                <a:ea typeface="Roboto"/>
                <a:cs typeface="Roboto"/>
                <a:sym typeface="Roboto"/>
              </a:rPr>
              <a:t> </a:t>
            </a:r>
            <a:r>
              <a:rPr b="1" lang="de" sz="1800">
                <a:solidFill>
                  <a:schemeClr val="accent4"/>
                </a:solidFill>
                <a:latin typeface="Courier New"/>
                <a:ea typeface="Courier New"/>
                <a:cs typeface="Courier New"/>
                <a:sym typeface="Courier New"/>
              </a:rPr>
              <a:t>=</a:t>
            </a:r>
            <a:r>
              <a:rPr lang="de" sz="1800">
                <a:latin typeface="Roboto"/>
                <a:ea typeface="Roboto"/>
                <a:cs typeface="Roboto"/>
                <a:sym typeface="Roboto"/>
              </a:rPr>
              <a:t> </a:t>
            </a:r>
            <a:r>
              <a:rPr lang="de" sz="1800">
                <a:solidFill>
                  <a:schemeClr val="dk2"/>
                </a:solidFill>
                <a:latin typeface="Roboto"/>
                <a:ea typeface="Roboto"/>
                <a:cs typeface="Roboto"/>
                <a:sym typeface="Roboto"/>
              </a:rPr>
              <a:t>“equals”</a:t>
            </a:r>
            <a:endParaRPr sz="1800">
              <a:solidFill>
                <a:schemeClr val="dk2"/>
              </a:solidFill>
              <a:latin typeface="Roboto"/>
              <a:ea typeface="Roboto"/>
              <a:cs typeface="Roboto"/>
              <a:sym typeface="Roboto"/>
            </a:endParaRPr>
          </a:p>
          <a:p>
            <a:pPr indent="0" lvl="0" marL="0" rtl="0" algn="l">
              <a:spcBef>
                <a:spcPts val="0"/>
              </a:spcBef>
              <a:spcAft>
                <a:spcPts val="0"/>
              </a:spcAft>
              <a:buNone/>
            </a:pPr>
            <a:r>
              <a:rPr b="1" lang="de" sz="1800">
                <a:solidFill>
                  <a:schemeClr val="accent2"/>
                </a:solidFill>
                <a:latin typeface="Courier New"/>
                <a:ea typeface="Courier New"/>
                <a:cs typeface="Courier New"/>
                <a:sym typeface="Courier New"/>
              </a:rPr>
              <a:t>examp</a:t>
            </a:r>
            <a:r>
              <a:rPr lang="de" sz="1800">
                <a:latin typeface="Roboto"/>
                <a:ea typeface="Roboto"/>
                <a:cs typeface="Roboto"/>
                <a:sym typeface="Roboto"/>
              </a:rPr>
              <a:t> </a:t>
            </a:r>
            <a:r>
              <a:rPr lang="de" sz="1800">
                <a:solidFill>
                  <a:schemeClr val="dk2"/>
                </a:solidFill>
                <a:latin typeface="Roboto"/>
                <a:ea typeface="Roboto"/>
                <a:cs typeface="Roboto"/>
                <a:sym typeface="Roboto"/>
              </a:rPr>
              <a:t>(op </a:t>
            </a:r>
            <a:r>
              <a:rPr b="1" lang="de" sz="1800">
                <a:solidFill>
                  <a:schemeClr val="accent4"/>
                </a:solidFill>
                <a:latin typeface="Courier New"/>
                <a:ea typeface="Courier New"/>
                <a:cs typeface="Courier New"/>
                <a:sym typeface="Courier New"/>
              </a:rPr>
              <a:t>=</a:t>
            </a:r>
            <a:r>
              <a:rPr lang="de" sz="1800">
                <a:solidFill>
                  <a:schemeClr val="dk2"/>
                </a:solidFill>
                <a:latin typeface="Roboto"/>
                <a:ea typeface="Roboto"/>
                <a:cs typeface="Roboto"/>
                <a:sym typeface="Roboto"/>
              </a:rPr>
              <a:t> is case insensitive)</a:t>
            </a:r>
            <a:endParaRPr sz="1800">
              <a:solidFill>
                <a:schemeClr val="dk2"/>
              </a:solidFill>
              <a:latin typeface="Roboto"/>
              <a:ea typeface="Roboto"/>
              <a:cs typeface="Roboto"/>
              <a:sym typeface="Robo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7"/>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1</a:t>
            </a:r>
            <a:endParaRPr/>
          </a:p>
          <a:p>
            <a:pPr indent="0" lvl="0" marL="0" rtl="0" algn="l">
              <a:spcBef>
                <a:spcPts val="0"/>
              </a:spcBef>
              <a:spcAft>
                <a:spcPts val="0"/>
              </a:spcAft>
              <a:buNone/>
            </a:pPr>
            <a:r>
              <a:t/>
            </a:r>
            <a:endParaRPr/>
          </a:p>
        </p:txBody>
      </p:sp>
      <p:sp>
        <p:nvSpPr>
          <p:cNvPr id="190" name="Google Shape;190;p27"/>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look for “Example corp.” (The user typed “examp” into our app)</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caption</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examp</a:t>
            </a:r>
            <a:endParaRPr b="1">
              <a:latin typeface="Courier New"/>
              <a:ea typeface="Courier New"/>
              <a:cs typeface="Courier New"/>
              <a:sym typeface="Courier New"/>
            </a:endParaRPr>
          </a:p>
        </p:txBody>
      </p:sp>
      <p:sp>
        <p:nvSpPr>
          <p:cNvPr id="191" name="Google Shape;191;p27"/>
          <p:cNvSpPr/>
          <p:nvPr/>
        </p:nvSpPr>
        <p:spPr>
          <a:xfrm>
            <a:off x="311700" y="2686600"/>
            <a:ext cx="8555400" cy="2255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latin typeface="Roboto"/>
                <a:ea typeface="Roboto"/>
                <a:cs typeface="Roboto"/>
                <a:sym typeface="Roboto"/>
              </a:rPr>
            </a:b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a:t>
            </a:r>
            <a:br>
              <a:rPr lang="de" sz="1200">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"size": 3, "offset":0, "limit":100,</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"items": [</a:t>
            </a:r>
            <a:br>
              <a:rPr lang="de" sz="1200">
                <a:solidFill>
                  <a:srgbClr val="FFFFFF"/>
                </a:solidFill>
                <a:latin typeface="Roboto Mono"/>
                <a:ea typeface="Roboto Mono"/>
                <a:cs typeface="Roboto Mono"/>
                <a:sym typeface="Roboto Mono"/>
              </a:rPr>
            </a:br>
            <a:r>
              <a:rPr lang="de" sz="1200">
                <a:solidFill>
                  <a:schemeClr val="lt1"/>
                </a:solidFill>
                <a:latin typeface="Roboto Mono"/>
                <a:ea typeface="Roboto Mono"/>
                <a:cs typeface="Roboto Mono"/>
                <a:sym typeface="Roboto Mono"/>
              </a:rPr>
              <a:t>  {"caption":"Max TexaMP","href":"https://…/api/contact/1234","value":1234},</a:t>
            </a:r>
            <a:endParaRPr sz="1200">
              <a:solidFill>
                <a:schemeClr val="lt1"/>
              </a:solidFill>
              <a:latin typeface="Roboto Mono"/>
              <a:ea typeface="Roboto Mono"/>
              <a:cs typeface="Roboto Mono"/>
              <a:sym typeface="Roboto Mono"/>
            </a:endParaRPr>
          </a:p>
          <a:p>
            <a:pPr indent="0" lvl="0" marL="0" rtl="0" algn="l">
              <a:spcBef>
                <a:spcPts val="0"/>
              </a:spcBef>
              <a:spcAft>
                <a:spcPts val="0"/>
              </a:spcAft>
              <a:buNone/>
            </a:pPr>
            <a:r>
              <a:rPr lang="de" sz="1200">
                <a:solidFill>
                  <a:schemeClr val="lt1"/>
                </a:solidFill>
                <a:latin typeface="Roboto Mono"/>
                <a:ea typeface="Roboto Mono"/>
                <a:cs typeface="Roboto Mono"/>
                <a:sym typeface="Roboto Mono"/>
              </a:rPr>
              <a:t>  {"caption":"Ben Examplename","href":"https://…/api/contact/2345","value":2345},</a:t>
            </a:r>
            <a:endParaRPr sz="1200">
              <a:solidFill>
                <a:schemeClr val="lt1"/>
              </a:solidFill>
              <a:latin typeface="Roboto Mono"/>
              <a:ea typeface="Roboto Mono"/>
              <a:cs typeface="Roboto Mono"/>
              <a:sym typeface="Roboto Mono"/>
            </a:endParaRPr>
          </a:p>
          <a:p>
            <a:pPr indent="0" lvl="0" marL="0" rtl="0" algn="l">
              <a:spcBef>
                <a:spcPts val="0"/>
              </a:spcBef>
              <a:spcAft>
                <a:spcPts val="0"/>
              </a:spcAft>
              <a:buNone/>
            </a:pPr>
            <a:r>
              <a:rPr lang="de" sz="1200">
                <a:solidFill>
                  <a:schemeClr val="lt1"/>
                </a:solidFill>
                <a:latin typeface="Roboto Mono"/>
                <a:ea typeface="Roboto Mono"/>
                <a:cs typeface="Roboto Mono"/>
                <a:sym typeface="Roboto Mono"/>
              </a:rPr>
              <a:t>  {"caption":"Example corp.","href":"https://…/api/contact/3456","value":3456}</a:t>
            </a:r>
            <a:endParaRPr sz="1200">
              <a:solidFill>
                <a:srgbClr val="FFFFFF"/>
              </a:solidFill>
              <a:latin typeface="Roboto Mono"/>
              <a:ea typeface="Roboto Mono"/>
              <a:cs typeface="Roboto Mono"/>
              <a:sym typeface="Roboto Mono"/>
            </a:endParaRPr>
          </a:p>
          <a:p>
            <a:pPr indent="0" lvl="0" marL="0" rtl="0" algn="l">
              <a:spcBef>
                <a:spcPts val="0"/>
              </a:spcBef>
              <a:spcAft>
                <a:spcPts val="0"/>
              </a:spcAft>
              <a:buNone/>
            </a:pPr>
            <a:r>
              <a:rPr lang="de" sz="1200">
                <a:solidFill>
                  <a:srgbClr val="FFFFFF"/>
                </a:solidFill>
                <a:latin typeface="Roboto Mono"/>
                <a:ea typeface="Roboto Mono"/>
                <a:cs typeface="Roboto Mono"/>
                <a:sym typeface="Roboto Mono"/>
              </a:rPr>
              <a:t> ]</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a:t>
            </a:r>
            <a:br>
              <a:rPr lang="de" sz="1200">
                <a:solidFill>
                  <a:srgbClr val="FFFFFF"/>
                </a:solidFill>
                <a:latin typeface="Roboto Mono"/>
                <a:ea typeface="Roboto Mono"/>
                <a:cs typeface="Roboto Mono"/>
                <a:sym typeface="Roboto Mono"/>
              </a:rPr>
            </a:br>
            <a:br>
              <a:rPr lang="de" sz="1200">
                <a:solidFill>
                  <a:srgbClr val="FFFFFF"/>
                </a:solidFill>
                <a:latin typeface="Roboto Mono"/>
                <a:ea typeface="Roboto Mono"/>
                <a:cs typeface="Roboto Mono"/>
                <a:sym typeface="Roboto Mono"/>
              </a:rPr>
            </a:br>
            <a:endParaRPr sz="1200">
              <a:solidFill>
                <a:srgbClr val="FFFFFF"/>
              </a:solidFill>
              <a:latin typeface="Roboto Mono"/>
              <a:ea typeface="Roboto Mono"/>
              <a:cs typeface="Roboto Mono"/>
              <a:sym typeface="Roboto Mon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8"/>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1</a:t>
            </a:r>
            <a:endParaRPr/>
          </a:p>
          <a:p>
            <a:pPr indent="0" lvl="0" marL="0" rtl="0" algn="l">
              <a:spcBef>
                <a:spcPts val="0"/>
              </a:spcBef>
              <a:spcAft>
                <a:spcPts val="0"/>
              </a:spcAft>
              <a:buNone/>
            </a:pPr>
            <a:r>
              <a:t/>
            </a:r>
            <a:endParaRPr/>
          </a:p>
        </p:txBody>
      </p:sp>
      <p:sp>
        <p:nvSpPr>
          <p:cNvPr id="197" name="Google Shape;197;p28"/>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look for “Example corp.” (The user typed “examp” into our app)</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caption</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examp</a:t>
            </a:r>
            <a:endParaRPr b="1">
              <a:latin typeface="Courier New"/>
              <a:ea typeface="Courier New"/>
              <a:cs typeface="Courier New"/>
              <a:sym typeface="Courier New"/>
            </a:endParaRPr>
          </a:p>
        </p:txBody>
      </p:sp>
      <p:sp>
        <p:nvSpPr>
          <p:cNvPr id="198" name="Google Shape;198;p28"/>
          <p:cNvSpPr/>
          <p:nvPr/>
        </p:nvSpPr>
        <p:spPr>
          <a:xfrm>
            <a:off x="311700" y="2686600"/>
            <a:ext cx="8555400" cy="22272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latin typeface="Roboto"/>
                <a:ea typeface="Roboto"/>
                <a:cs typeface="Roboto"/>
                <a:sym typeface="Roboto"/>
              </a:rPr>
            </a:br>
            <a:br>
              <a:rPr lang="de" sz="1200">
                <a:solidFill>
                  <a:srgbClr val="FFFFFF"/>
                </a:solidFill>
                <a:latin typeface="Roboto Mono"/>
                <a:ea typeface="Roboto Mono"/>
                <a:cs typeface="Roboto Mono"/>
                <a:sym typeface="Roboto Mono"/>
              </a:rPr>
            </a:br>
            <a:r>
              <a:rPr lang="de" sz="1200">
                <a:solidFill>
                  <a:srgbClr val="D9D9D9"/>
                </a:solidFill>
                <a:latin typeface="Roboto Mono"/>
                <a:ea typeface="Roboto Mono"/>
                <a:cs typeface="Roboto Mono"/>
                <a:sym typeface="Roboto Mono"/>
              </a:rPr>
              <a:t>{</a:t>
            </a:r>
            <a:br>
              <a:rPr lang="de" sz="1200">
                <a:solidFill>
                  <a:srgbClr val="D9D9D9"/>
                </a:solidFill>
                <a:latin typeface="Roboto Mono"/>
                <a:ea typeface="Roboto Mono"/>
                <a:cs typeface="Roboto Mono"/>
                <a:sym typeface="Roboto Mono"/>
              </a:rPr>
            </a:br>
            <a:r>
              <a:rPr lang="de" sz="1200">
                <a:solidFill>
                  <a:srgbClr val="D9D9D9"/>
                </a:solidFill>
                <a:latin typeface="Roboto Mono"/>
                <a:ea typeface="Roboto Mono"/>
                <a:cs typeface="Roboto Mono"/>
                <a:sym typeface="Roboto Mono"/>
              </a:rPr>
              <a:t> "size": 3, "offset":0, "limit":100,</a:t>
            </a:r>
            <a:br>
              <a:rPr lang="de" sz="1200">
                <a:solidFill>
                  <a:srgbClr val="D9D9D9"/>
                </a:solidFill>
                <a:latin typeface="Roboto Mono"/>
                <a:ea typeface="Roboto Mono"/>
                <a:cs typeface="Roboto Mono"/>
                <a:sym typeface="Roboto Mono"/>
              </a:rPr>
            </a:br>
            <a:r>
              <a:rPr lang="de" sz="1200">
                <a:solidFill>
                  <a:srgbClr val="D9D9D9"/>
                </a:solidFill>
                <a:latin typeface="Roboto Mono"/>
                <a:ea typeface="Roboto Mono"/>
                <a:cs typeface="Roboto Mono"/>
                <a:sym typeface="Roboto Mono"/>
              </a:rPr>
              <a:t> "items": [</a:t>
            </a:r>
            <a:br>
              <a:rPr lang="de" sz="1200">
                <a:solidFill>
                  <a:srgbClr val="D9D9D9"/>
                </a:solidFill>
                <a:latin typeface="Roboto Mono"/>
                <a:ea typeface="Roboto Mono"/>
                <a:cs typeface="Roboto Mono"/>
                <a:sym typeface="Roboto Mono"/>
              </a:rPr>
            </a:br>
            <a:r>
              <a:rPr lang="de" sz="1200">
                <a:solidFill>
                  <a:srgbClr val="D9D9D9"/>
                </a:solidFill>
                <a:latin typeface="Roboto Mono"/>
                <a:ea typeface="Roboto Mono"/>
                <a:cs typeface="Roboto Mono"/>
                <a:sym typeface="Roboto Mono"/>
              </a:rPr>
              <a:t>  {"caption":"</a:t>
            </a:r>
            <a:r>
              <a:rPr lang="de" sz="1200">
                <a:solidFill>
                  <a:srgbClr val="D9D9D9"/>
                </a:solidFill>
                <a:latin typeface="Roboto Mono"/>
                <a:ea typeface="Roboto Mono"/>
                <a:cs typeface="Roboto Mono"/>
                <a:sym typeface="Roboto Mono"/>
              </a:rPr>
              <a:t>Max TexaMP</a:t>
            </a:r>
            <a:r>
              <a:rPr lang="de" sz="1200">
                <a:solidFill>
                  <a:srgbClr val="D9D9D9"/>
                </a:solidFill>
                <a:latin typeface="Roboto Mono"/>
                <a:ea typeface="Roboto Mono"/>
                <a:cs typeface="Roboto Mono"/>
                <a:sym typeface="Roboto Mono"/>
              </a:rPr>
              <a:t>","href":"</a:t>
            </a:r>
            <a:r>
              <a:rPr lang="de" sz="1200">
                <a:solidFill>
                  <a:schemeClr val="lt1"/>
                </a:solidFill>
                <a:latin typeface="Roboto Mono"/>
                <a:ea typeface="Roboto Mono"/>
                <a:cs typeface="Roboto Mono"/>
                <a:sym typeface="Roboto Mono"/>
              </a:rPr>
              <a:t>https://…/api/contact/1234</a:t>
            </a:r>
            <a:r>
              <a:rPr lang="de" sz="1200">
                <a:solidFill>
                  <a:srgbClr val="D9D9D9"/>
                </a:solidFill>
                <a:latin typeface="Roboto Mono"/>
                <a:ea typeface="Roboto Mono"/>
                <a:cs typeface="Roboto Mono"/>
                <a:sym typeface="Roboto Mono"/>
              </a:rPr>
              <a:t>","value":1234},</a:t>
            </a:r>
            <a:endParaRPr sz="1200">
              <a:solidFill>
                <a:srgbClr val="D9D9D9"/>
              </a:solidFill>
              <a:latin typeface="Roboto Mono"/>
              <a:ea typeface="Roboto Mono"/>
              <a:cs typeface="Roboto Mono"/>
              <a:sym typeface="Roboto Mono"/>
            </a:endParaRPr>
          </a:p>
          <a:p>
            <a:pPr indent="0" lvl="0" marL="0" rtl="0" algn="l">
              <a:spcBef>
                <a:spcPts val="0"/>
              </a:spcBef>
              <a:spcAft>
                <a:spcPts val="0"/>
              </a:spcAft>
              <a:buNone/>
            </a:pPr>
            <a:r>
              <a:rPr lang="de" sz="1200">
                <a:solidFill>
                  <a:srgbClr val="D9D9D9"/>
                </a:solidFill>
                <a:latin typeface="Roboto Mono"/>
                <a:ea typeface="Roboto Mono"/>
                <a:cs typeface="Roboto Mono"/>
                <a:sym typeface="Roboto Mono"/>
              </a:rPr>
              <a:t>  {"caption":"</a:t>
            </a:r>
            <a:r>
              <a:rPr lang="de" sz="1200">
                <a:solidFill>
                  <a:srgbClr val="D9D9D9"/>
                </a:solidFill>
                <a:latin typeface="Roboto Mono"/>
                <a:ea typeface="Roboto Mono"/>
                <a:cs typeface="Roboto Mono"/>
                <a:sym typeface="Roboto Mono"/>
              </a:rPr>
              <a:t>Ben Examplename</a:t>
            </a:r>
            <a:r>
              <a:rPr lang="de" sz="1200">
                <a:solidFill>
                  <a:srgbClr val="D9D9D9"/>
                </a:solidFill>
                <a:latin typeface="Roboto Mono"/>
                <a:ea typeface="Roboto Mono"/>
                <a:cs typeface="Roboto Mono"/>
                <a:sym typeface="Roboto Mono"/>
              </a:rPr>
              <a:t>","href":"</a:t>
            </a:r>
            <a:r>
              <a:rPr lang="de" sz="1200">
                <a:solidFill>
                  <a:schemeClr val="lt1"/>
                </a:solidFill>
                <a:latin typeface="Roboto Mono"/>
                <a:ea typeface="Roboto Mono"/>
                <a:cs typeface="Roboto Mono"/>
                <a:sym typeface="Roboto Mono"/>
              </a:rPr>
              <a:t>https://…/api/contact/2345</a:t>
            </a:r>
            <a:r>
              <a:rPr lang="de" sz="1200">
                <a:solidFill>
                  <a:srgbClr val="D9D9D9"/>
                </a:solidFill>
                <a:latin typeface="Roboto Mono"/>
                <a:ea typeface="Roboto Mono"/>
                <a:cs typeface="Roboto Mono"/>
                <a:sym typeface="Roboto Mono"/>
              </a:rPr>
              <a:t>","value":2345},</a:t>
            </a:r>
            <a:endParaRPr sz="1200">
              <a:solidFill>
                <a:srgbClr val="D9D9D9"/>
              </a:solidFill>
              <a:latin typeface="Roboto Mono"/>
              <a:ea typeface="Roboto Mono"/>
              <a:cs typeface="Roboto Mono"/>
              <a:sym typeface="Roboto Mono"/>
            </a:endParaRPr>
          </a:p>
          <a:p>
            <a:pPr indent="0" lvl="0" marL="0" rtl="0" algn="l">
              <a:spcBef>
                <a:spcPts val="0"/>
              </a:spcBef>
              <a:spcAft>
                <a:spcPts val="0"/>
              </a:spcAft>
              <a:buNone/>
            </a:pPr>
            <a:r>
              <a:rPr lang="de" sz="1200">
                <a:solidFill>
                  <a:srgbClr val="D9D9D9"/>
                </a:solidFill>
                <a:latin typeface="Roboto Mono"/>
                <a:ea typeface="Roboto Mono"/>
                <a:cs typeface="Roboto Mono"/>
                <a:sym typeface="Roboto Mono"/>
              </a:rPr>
              <a:t>  {"caption":"</a:t>
            </a:r>
            <a:r>
              <a:rPr lang="de" sz="1200">
                <a:solidFill>
                  <a:srgbClr val="FFFFFF"/>
                </a:solidFill>
                <a:latin typeface="Roboto Mono"/>
                <a:ea typeface="Roboto Mono"/>
                <a:cs typeface="Roboto Mono"/>
                <a:sym typeface="Roboto Mono"/>
              </a:rPr>
              <a:t>Example corp.</a:t>
            </a:r>
            <a:r>
              <a:rPr lang="de" sz="1200">
                <a:solidFill>
                  <a:srgbClr val="D9D9D9"/>
                </a:solidFill>
                <a:latin typeface="Roboto Mono"/>
                <a:ea typeface="Roboto Mono"/>
                <a:cs typeface="Roboto Mono"/>
                <a:sym typeface="Roboto Mono"/>
              </a:rPr>
              <a:t>","href":</a:t>
            </a:r>
            <a:r>
              <a:rPr lang="de" sz="1200">
                <a:solidFill>
                  <a:srgbClr val="CCCCCC"/>
                </a:solidFill>
                <a:latin typeface="Roboto Mono"/>
                <a:ea typeface="Roboto Mono"/>
                <a:cs typeface="Roboto Mono"/>
                <a:sym typeface="Roboto Mono"/>
              </a:rPr>
              <a:t>"</a:t>
            </a:r>
            <a:r>
              <a:rPr b="1" lang="de" sz="1200">
                <a:solidFill>
                  <a:schemeClr val="lt1"/>
                </a:solidFill>
                <a:latin typeface="Roboto Mono"/>
                <a:ea typeface="Roboto Mono"/>
                <a:cs typeface="Roboto Mono"/>
                <a:sym typeface="Roboto Mono"/>
              </a:rPr>
              <a:t>https://…/api/contact/3456"</a:t>
            </a:r>
            <a:r>
              <a:rPr lang="de" sz="1200">
                <a:solidFill>
                  <a:srgbClr val="D9D9D9"/>
                </a:solidFill>
                <a:latin typeface="Roboto Mono"/>
                <a:ea typeface="Roboto Mono"/>
                <a:cs typeface="Roboto Mono"/>
                <a:sym typeface="Roboto Mono"/>
              </a:rPr>
              <a:t>,"value":3456}</a:t>
            </a:r>
            <a:endParaRPr sz="1200">
              <a:solidFill>
                <a:srgbClr val="D9D9D9"/>
              </a:solidFill>
              <a:latin typeface="Roboto Mono"/>
              <a:ea typeface="Roboto Mono"/>
              <a:cs typeface="Roboto Mono"/>
              <a:sym typeface="Roboto Mono"/>
            </a:endParaRPr>
          </a:p>
          <a:p>
            <a:pPr indent="0" lvl="0" marL="0" rtl="0" algn="l">
              <a:spcBef>
                <a:spcPts val="0"/>
              </a:spcBef>
              <a:spcAft>
                <a:spcPts val="0"/>
              </a:spcAft>
              <a:buNone/>
            </a:pPr>
            <a:r>
              <a:rPr lang="de" sz="1200">
                <a:solidFill>
                  <a:srgbClr val="D9D9D9"/>
                </a:solidFill>
                <a:latin typeface="Roboto Mono"/>
                <a:ea typeface="Roboto Mono"/>
                <a:cs typeface="Roboto Mono"/>
                <a:sym typeface="Roboto Mono"/>
              </a:rPr>
              <a:t> ]</a:t>
            </a:r>
            <a:br>
              <a:rPr lang="de" sz="1200">
                <a:solidFill>
                  <a:srgbClr val="D9D9D9"/>
                </a:solidFill>
                <a:latin typeface="Roboto Mono"/>
                <a:ea typeface="Roboto Mono"/>
                <a:cs typeface="Roboto Mono"/>
                <a:sym typeface="Roboto Mono"/>
              </a:rPr>
            </a:br>
            <a:r>
              <a:rPr lang="de" sz="1200">
                <a:solidFill>
                  <a:srgbClr val="D9D9D9"/>
                </a:solidFill>
                <a:latin typeface="Roboto Mono"/>
                <a:ea typeface="Roboto Mono"/>
                <a:cs typeface="Roboto Mono"/>
                <a:sym typeface="Roboto Mono"/>
              </a:rPr>
              <a:t>}</a:t>
            </a:r>
            <a:br>
              <a:rPr lang="de" sz="1200">
                <a:solidFill>
                  <a:srgbClr val="D9D9D9"/>
                </a:solidFill>
                <a:latin typeface="Roboto Mono"/>
                <a:ea typeface="Roboto Mono"/>
                <a:cs typeface="Roboto Mono"/>
                <a:sym typeface="Roboto Mono"/>
              </a:rPr>
            </a:br>
            <a:br>
              <a:rPr lang="de" sz="1200">
                <a:solidFill>
                  <a:srgbClr val="D9D9D9"/>
                </a:solidFill>
                <a:latin typeface="Roboto Mono"/>
                <a:ea typeface="Roboto Mono"/>
                <a:cs typeface="Roboto Mono"/>
                <a:sym typeface="Roboto Mono"/>
              </a:rPr>
            </a:br>
            <a:endParaRPr sz="1200">
              <a:solidFill>
                <a:srgbClr val="D9D9D9"/>
              </a:solidFill>
              <a:latin typeface="Roboto Mono"/>
              <a:ea typeface="Roboto Mono"/>
              <a:cs typeface="Roboto Mono"/>
              <a:sym typeface="Roboto Mono"/>
            </a:endParaRPr>
          </a:p>
        </p:txBody>
      </p:sp>
      <p:sp>
        <p:nvSpPr>
          <p:cNvPr id="199" name="Google Shape;199;p28"/>
          <p:cNvSpPr/>
          <p:nvPr/>
        </p:nvSpPr>
        <p:spPr>
          <a:xfrm>
            <a:off x="6326325" y="3459150"/>
            <a:ext cx="2136900" cy="12807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HATEOAS:</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continue here</a:t>
            </a:r>
            <a:endParaRPr>
              <a:solidFill>
                <a:srgbClr val="FFFFFF"/>
              </a:solidFill>
              <a:latin typeface="Roboto"/>
              <a:ea typeface="Roboto"/>
              <a:cs typeface="Roboto"/>
              <a:sym typeface="Robo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9"/>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2</a:t>
            </a:r>
            <a:endParaRPr/>
          </a:p>
          <a:p>
            <a:pPr indent="0" lvl="0" marL="0" rtl="0" algn="l">
              <a:spcBef>
                <a:spcPts val="0"/>
              </a:spcBef>
              <a:spcAft>
                <a:spcPts val="0"/>
              </a:spcAft>
              <a:buNone/>
            </a:pPr>
            <a:r>
              <a:t/>
            </a:r>
            <a:endParaRPr/>
          </a:p>
        </p:txBody>
      </p:sp>
      <p:sp>
        <p:nvSpPr>
          <p:cNvPr id="205" name="Google Shape;205;p29"/>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a:t>
            </a:r>
            <a:r>
              <a:rPr lang="de"/>
              <a:t> “Example corp.” (the user selected the third result entry)</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3456</a:t>
            </a:r>
            <a:endParaRPr b="1">
              <a:latin typeface="Courier New"/>
              <a:ea typeface="Courier New"/>
              <a:cs typeface="Courier New"/>
              <a:sym typeface="Courier New"/>
            </a:endParaRPr>
          </a:p>
        </p:txBody>
      </p:sp>
      <p:sp>
        <p:nvSpPr>
          <p:cNvPr id="206" name="Google Shape;206;p29"/>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a:t>
            </a:r>
            <a:br>
              <a:rPr lang="de" sz="1200">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FFFFFF"/>
                </a:solidFill>
                <a:latin typeface="Roboto Mono"/>
                <a:ea typeface="Roboto Mono"/>
                <a:cs typeface="Roboto Mono"/>
                <a:sym typeface="Roboto Mono"/>
              </a:rPr>
              <a:t>"_id":3456, "_idKey":"39", _lastModifiedDate:"2015-11-19T10:44:26.000+0000"</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"active":true,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"person":false,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"caption":"Example corp.",</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"firstname":null,</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"lastname":"Example corp.",</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"description":"Address outdated\nMoved?",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"mainAddress":{"caption":";;Examplestreet 7;Examplecity;;122456;Deutschland",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"href":"</a:t>
            </a:r>
            <a:r>
              <a:rPr lang="de" sz="1200">
                <a:solidFill>
                  <a:schemeClr val="lt1"/>
                </a:solidFill>
                <a:latin typeface="Roboto Mono"/>
                <a:ea typeface="Roboto Mono"/>
                <a:cs typeface="Roboto Mono"/>
                <a:sym typeface="Roboto Mono"/>
              </a:rPr>
              <a:t>…</a:t>
            </a:r>
            <a:r>
              <a:rPr lang="de" sz="1200">
                <a:solidFill>
                  <a:srgbClr val="FFFFFF"/>
                </a:solidFill>
                <a:latin typeface="Roboto Mono"/>
                <a:ea typeface="Roboto Mono"/>
                <a:cs typeface="Roboto Mono"/>
                <a:sym typeface="Roboto Mono"/>
              </a:rPr>
              <a:t>/api/contactfield/173880993","rel":"contactf</a:t>
            </a:r>
            <a:r>
              <a:rPr lang="de" sz="1200">
                <a:solidFill>
                  <a:srgbClr val="FFFFFF"/>
                </a:solidFill>
                <a:latin typeface="Roboto Mono"/>
                <a:ea typeface="Roboto Mono"/>
                <a:cs typeface="Roboto Mono"/>
                <a:sym typeface="Roboto Mono"/>
              </a:rPr>
              <a:t>ield",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"title":"preferred postal address",</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"value":173880993,"idKey":"174"}</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a:t>
            </a:r>
            <a:endParaRPr sz="1200">
              <a:solidFill>
                <a:srgbClr val="FFFFFF"/>
              </a:solidFill>
              <a:latin typeface="Roboto Mono"/>
              <a:ea typeface="Roboto Mono"/>
              <a:cs typeface="Roboto Mono"/>
              <a:sym typeface="Roboto Mon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30"/>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2</a:t>
            </a:r>
            <a:endParaRPr/>
          </a:p>
          <a:p>
            <a:pPr indent="0" lvl="0" marL="0" rtl="0" algn="l">
              <a:spcBef>
                <a:spcPts val="0"/>
              </a:spcBef>
              <a:spcAft>
                <a:spcPts val="0"/>
              </a:spcAft>
              <a:buNone/>
            </a:pPr>
            <a:r>
              <a:t/>
            </a:r>
            <a:endParaRPr/>
          </a:p>
        </p:txBody>
      </p:sp>
      <p:sp>
        <p:nvSpPr>
          <p:cNvPr id="212" name="Google Shape;212;p30"/>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“Example corp.” (the user selected the third result entry)</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3456</a:t>
            </a:r>
            <a:endParaRPr b="1">
              <a:latin typeface="Courier New"/>
              <a:ea typeface="Courier New"/>
              <a:cs typeface="Courier New"/>
              <a:sym typeface="Courier New"/>
            </a:endParaRPr>
          </a:p>
        </p:txBody>
      </p:sp>
      <p:sp>
        <p:nvSpPr>
          <p:cNvPr id="213" name="Google Shape;213;p30"/>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chemeClr val="lt1"/>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r>
              <a:rPr lang="de" sz="1200">
                <a:solidFill>
                  <a:srgbClr val="FFFFFF"/>
                </a:solidFill>
                <a:latin typeface="Roboto Mono"/>
                <a:ea typeface="Roboto Mono"/>
                <a:cs typeface="Roboto Mono"/>
                <a:sym typeface="Roboto Mono"/>
              </a:rPr>
              <a:t> </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b="1" lang="de" sz="1200">
                <a:solidFill>
                  <a:srgbClr val="FFFFFF"/>
                </a:solidFill>
                <a:latin typeface="Roboto Mono"/>
                <a:ea typeface="Roboto Mono"/>
                <a:cs typeface="Roboto Mono"/>
                <a:sym typeface="Roboto Mono"/>
              </a:rPr>
              <a:t>"_id":28883816,</a:t>
            </a:r>
            <a:r>
              <a:rPr b="1" lang="de" sz="1200">
                <a:solidFill>
                  <a:schemeClr val="lt1"/>
                </a:solidFill>
                <a:latin typeface="Roboto Mono"/>
                <a:ea typeface="Roboto Mono"/>
                <a:cs typeface="Roboto Mono"/>
                <a:sym typeface="Roboto Mono"/>
              </a:rPr>
              <a:t> "_idKey":"39", _lastModifiedDate:"2015-11-19T10:44:26.000+0000"</a:t>
            </a:r>
            <a:br>
              <a:rPr lang="de" sz="1200">
                <a:solidFill>
                  <a:schemeClr val="lt1"/>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"active":true,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"person":false,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"caption":"Example corp.",</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"firstname":null,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"lastname":"Example corp.",</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"description":"Address outdated\nMoved?",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"mainAddress":{"caption":";;Examplestreet 7;Examplecity;;122456;Deutschland",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"href":"…/api/contactfield/173880993","rel":"contactfield",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"title":"preferred postal address",</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"value":173880993,"idKey":"174"}</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14" name="Google Shape;214;p30"/>
          <p:cNvSpPr/>
          <p:nvPr/>
        </p:nvSpPr>
        <p:spPr>
          <a:xfrm>
            <a:off x="6498950" y="2171525"/>
            <a:ext cx="2514300" cy="12807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Meta information </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begins with underscore</a:t>
            </a:r>
            <a:endParaRPr>
              <a:solidFill>
                <a:srgbClr val="FFFFFF"/>
              </a:solidFill>
              <a:latin typeface="Roboto"/>
              <a:ea typeface="Roboto"/>
              <a:cs typeface="Roboto"/>
              <a:sym typeface="Robot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2</a:t>
            </a:r>
            <a:endParaRPr/>
          </a:p>
          <a:p>
            <a:pPr indent="0" lvl="0" marL="0" rtl="0" algn="l">
              <a:spcBef>
                <a:spcPts val="0"/>
              </a:spcBef>
              <a:spcAft>
                <a:spcPts val="0"/>
              </a:spcAft>
              <a:buNone/>
            </a:pPr>
            <a:r>
              <a:t/>
            </a:r>
            <a:endParaRPr/>
          </a:p>
        </p:txBody>
      </p:sp>
      <p:sp>
        <p:nvSpPr>
          <p:cNvPr id="220" name="Google Shape;220;p31"/>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“Example corp.” (the user selected the third result entry)</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3456</a:t>
            </a:r>
            <a:endParaRPr b="1">
              <a:latin typeface="Courier New"/>
              <a:ea typeface="Courier New"/>
              <a:cs typeface="Courier New"/>
              <a:sym typeface="Courier New"/>
            </a:endParaRPr>
          </a:p>
        </p:txBody>
      </p:sp>
      <p:sp>
        <p:nvSpPr>
          <p:cNvPr id="221" name="Google Shape;221;p31"/>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chemeClr val="lt1"/>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"_id":28883816,</a:t>
            </a:r>
            <a:r>
              <a:rPr lang="de" sz="1200">
                <a:solidFill>
                  <a:srgbClr val="CCCCCC"/>
                </a:solidFill>
                <a:latin typeface="Roboto Mono"/>
                <a:ea typeface="Roboto Mono"/>
                <a:cs typeface="Roboto Mono"/>
                <a:sym typeface="Roboto Mono"/>
              </a:rPr>
              <a:t> "_idKey":"39", _lastModifiedDate:"2015-11-19T10:44:26.000+0000"</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"active":true,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FFFFFF"/>
                </a:solidFill>
                <a:latin typeface="Roboto Mono"/>
                <a:ea typeface="Roboto Mono"/>
                <a:cs typeface="Roboto Mono"/>
                <a:sym typeface="Roboto Mono"/>
              </a:rPr>
              <a:t>"person":false,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"caption":"Example corp.",</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"firstname":null,</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"lastname":"Example corp.",</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"description":"Address outdated\nMoved?",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"mainAddress":{"caption":";;Examplestreet 7;Examplecity;;122456;Deutschland",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"href":"…/api/contactfield/173880993","rel":"contactfield",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"title":"preferred postal address",</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"value":173880993,"idKey":"174"}</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22" name="Google Shape;222;p31"/>
          <p:cNvSpPr/>
          <p:nvPr/>
        </p:nvSpPr>
        <p:spPr>
          <a:xfrm>
            <a:off x="2594350" y="2832750"/>
            <a:ext cx="2772000" cy="12807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Contacts can be persons </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as well as organizations</a:t>
            </a:r>
            <a:endParaRPr>
              <a:solidFill>
                <a:srgbClr val="FFFFFF"/>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Overview</a:t>
            </a:r>
            <a:endParaRPr/>
          </a:p>
        </p:txBody>
      </p:sp>
      <p:sp>
        <p:nvSpPr>
          <p:cNvPr id="93" name="Google Shape;93;p1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de"/>
              <a:t>Buzzwords: Which standards and best practices are used?</a:t>
            </a:r>
            <a:endParaRPr/>
          </a:p>
          <a:p>
            <a:pPr indent="-342900" lvl="0" marL="457200" rtl="0" algn="l">
              <a:spcBef>
                <a:spcPts val="0"/>
              </a:spcBef>
              <a:spcAft>
                <a:spcPts val="0"/>
              </a:spcAft>
              <a:buSzPts val="1800"/>
              <a:buChar char="●"/>
            </a:pPr>
            <a:r>
              <a:rPr lang="de"/>
              <a:t>Authorization: What can be done via the API</a:t>
            </a:r>
            <a:endParaRPr/>
          </a:p>
          <a:p>
            <a:pPr indent="-342900" lvl="0" marL="457200" rtl="0" algn="l">
              <a:spcBef>
                <a:spcPts val="0"/>
              </a:spcBef>
              <a:spcAft>
                <a:spcPts val="0"/>
              </a:spcAft>
              <a:buSzPts val="1800"/>
              <a:buChar char="●"/>
            </a:pPr>
            <a:r>
              <a:rPr lang="de"/>
              <a:t>Authentication</a:t>
            </a:r>
            <a:r>
              <a:rPr lang="de"/>
              <a:t>: Security concept of the API</a:t>
            </a:r>
            <a:endParaRPr/>
          </a:p>
          <a:p>
            <a:pPr indent="-317500" lvl="1" marL="914400" rtl="0" algn="l">
              <a:spcBef>
                <a:spcPts val="0"/>
              </a:spcBef>
              <a:spcAft>
                <a:spcPts val="0"/>
              </a:spcAft>
              <a:buSzPts val="1400"/>
              <a:buChar char="○"/>
            </a:pPr>
            <a:r>
              <a:rPr lang="de"/>
              <a:t>Login-Auth</a:t>
            </a:r>
            <a:endParaRPr/>
          </a:p>
          <a:p>
            <a:pPr indent="-317500" lvl="1" marL="914400" rtl="0" algn="l">
              <a:spcBef>
                <a:spcPts val="0"/>
              </a:spcBef>
              <a:spcAft>
                <a:spcPts val="0"/>
              </a:spcAft>
              <a:buSzPts val="1400"/>
              <a:buChar char="○"/>
            </a:pPr>
            <a:r>
              <a:rPr lang="de"/>
              <a:t>Token-Auth</a:t>
            </a:r>
            <a:endParaRPr/>
          </a:p>
          <a:p>
            <a:pPr indent="-317500" lvl="1" marL="914400" rtl="0" algn="l">
              <a:spcBef>
                <a:spcPts val="0"/>
              </a:spcBef>
              <a:spcAft>
                <a:spcPts val="0"/>
              </a:spcAft>
              <a:buSzPts val="1400"/>
              <a:buChar char="○"/>
            </a:pPr>
            <a:r>
              <a:rPr lang="de"/>
              <a:t>Interface-Auth</a:t>
            </a:r>
            <a:endParaRPr/>
          </a:p>
          <a:p>
            <a:pPr indent="-342900" lvl="0" marL="457200" rtl="0" algn="l">
              <a:spcBef>
                <a:spcPts val="0"/>
              </a:spcBef>
              <a:spcAft>
                <a:spcPts val="0"/>
              </a:spcAft>
              <a:buSzPts val="1800"/>
              <a:buChar char="●"/>
            </a:pPr>
            <a:r>
              <a:rPr lang="de"/>
              <a:t>projectfacts API explorer</a:t>
            </a:r>
            <a:endParaRPr/>
          </a:p>
          <a:p>
            <a:pPr indent="-342900" lvl="0" marL="457200" rtl="0" algn="l">
              <a:spcBef>
                <a:spcPts val="0"/>
              </a:spcBef>
              <a:spcAft>
                <a:spcPts val="0"/>
              </a:spcAft>
              <a:buSzPts val="1800"/>
              <a:buChar char="●"/>
            </a:pPr>
            <a:r>
              <a:rPr lang="de"/>
              <a:t>Example: Update of a company’s address</a:t>
            </a:r>
            <a:endParaRPr/>
          </a:p>
          <a:p>
            <a:pPr indent="-342900" lvl="0" marL="457200" rtl="0" algn="l">
              <a:spcBef>
                <a:spcPts val="0"/>
              </a:spcBef>
              <a:spcAft>
                <a:spcPts val="0"/>
              </a:spcAft>
              <a:buSzPts val="1800"/>
              <a:buChar char="●"/>
            </a:pPr>
            <a:r>
              <a:rPr lang="de"/>
              <a:t>Things to keep in mind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2"/>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2</a:t>
            </a:r>
            <a:endParaRPr/>
          </a:p>
          <a:p>
            <a:pPr indent="0" lvl="0" marL="0" rtl="0" algn="l">
              <a:spcBef>
                <a:spcPts val="0"/>
              </a:spcBef>
              <a:spcAft>
                <a:spcPts val="0"/>
              </a:spcAft>
              <a:buNone/>
            </a:pPr>
            <a:r>
              <a:t/>
            </a:r>
            <a:endParaRPr/>
          </a:p>
        </p:txBody>
      </p:sp>
      <p:sp>
        <p:nvSpPr>
          <p:cNvPr id="228" name="Google Shape;228;p32"/>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“Example corp.” (the user selected the third result entry)</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3456</a:t>
            </a:r>
            <a:endParaRPr b="1">
              <a:latin typeface="Courier New"/>
              <a:ea typeface="Courier New"/>
              <a:cs typeface="Courier New"/>
              <a:sym typeface="Courier New"/>
            </a:endParaRPr>
          </a:p>
        </p:txBody>
      </p:sp>
      <p:sp>
        <p:nvSpPr>
          <p:cNvPr id="229" name="Google Shape;229;p32"/>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chemeClr val="lt1"/>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"_id":28883816, "_idKey":"39", _lastModifiedDate:"2015-11-19T10:44:26.000+0000"</a:t>
            </a:r>
            <a:br>
              <a:rPr lang="de" sz="1200">
                <a:solidFill>
                  <a:srgbClr val="CCCCCC"/>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"active":true,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"person":false,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"caption":"Example corp.",</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"firstname":null,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"lastname":"Example corp.",</a:t>
            </a:r>
            <a:br>
              <a:rPr lang="de" sz="1200">
                <a:solidFill>
                  <a:srgbClr val="CCCCCC"/>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"description":</a:t>
            </a:r>
            <a:r>
              <a:rPr lang="de" sz="1200">
                <a:solidFill>
                  <a:srgbClr val="CCCCCC"/>
                </a:solidFill>
                <a:latin typeface="Roboto Mono"/>
                <a:ea typeface="Roboto Mono"/>
                <a:cs typeface="Roboto Mono"/>
                <a:sym typeface="Roboto Mono"/>
              </a:rPr>
              <a:t>"Address outdated\nMoved?"</a:t>
            </a:r>
            <a:r>
              <a:rPr lang="de" sz="1200">
                <a:solidFill>
                  <a:srgbClr val="CCCCCC"/>
                </a:solidFill>
                <a:latin typeface="Roboto Mono"/>
                <a:ea typeface="Roboto Mono"/>
                <a:cs typeface="Roboto Mono"/>
                <a:sym typeface="Roboto Mono"/>
              </a:rPr>
              <a:t>,</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"mainAddress":{</a:t>
            </a:r>
            <a:r>
              <a:rPr lang="de" sz="1200">
                <a:solidFill>
                  <a:srgbClr val="FFFFFF"/>
                </a:solidFill>
                <a:latin typeface="Roboto Mono"/>
                <a:ea typeface="Roboto Mono"/>
                <a:cs typeface="Roboto Mono"/>
                <a:sym typeface="Roboto Mono"/>
              </a:rPr>
              <a:t>"caption":";;Examplestreet 7;Examplecity;;122456;Deutschland",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"href":"…/api/contactfield/173880993","rel":"contactfield",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"title":"preferred postal address",</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"value":173880993,"idKey":"174"</a:t>
            </a:r>
            <a:r>
              <a:rPr lang="de" sz="1200">
                <a:solidFill>
                  <a:srgbClr val="FFFFFF"/>
                </a:solidFill>
                <a:latin typeface="Roboto Mono"/>
                <a:ea typeface="Roboto Mono"/>
                <a:cs typeface="Roboto Mono"/>
                <a:sym typeface="Roboto Mono"/>
              </a:rPr>
              <a:t>}</a:t>
            </a:r>
            <a:br>
              <a:rPr lang="de" sz="1200">
                <a:solidFill>
                  <a:srgbClr val="FFFFFF"/>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30" name="Google Shape;230;p32"/>
          <p:cNvSpPr/>
          <p:nvPr/>
        </p:nvSpPr>
        <p:spPr>
          <a:xfrm>
            <a:off x="4920750" y="3438275"/>
            <a:ext cx="3751500" cy="1447800"/>
          </a:xfrm>
          <a:prstGeom prst="leftArrow">
            <a:avLst>
              <a:gd fmla="val 67526" name="adj1"/>
              <a:gd fmla="val 44708"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Complex data as link object</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(HATEOAS again)</a:t>
            </a:r>
            <a:br>
              <a:rPr lang="de">
                <a:solidFill>
                  <a:srgbClr val="FFFFFF"/>
                </a:solidFill>
                <a:latin typeface="Roboto"/>
                <a:ea typeface="Roboto"/>
                <a:cs typeface="Roboto"/>
                <a:sym typeface="Roboto"/>
              </a:rPr>
            </a:br>
            <a:r>
              <a:rPr lang="de">
                <a:solidFill>
                  <a:srgbClr val="FFFFFF"/>
                </a:solidFill>
                <a:latin typeface="Courier New"/>
                <a:ea typeface="Courier New"/>
                <a:cs typeface="Courier New"/>
                <a:sym typeface="Courier New"/>
              </a:rPr>
              <a:t>caption</a:t>
            </a:r>
            <a:r>
              <a:rPr lang="de">
                <a:solidFill>
                  <a:srgbClr val="FFFFFF"/>
                </a:solidFill>
                <a:latin typeface="Roboto"/>
                <a:ea typeface="Roboto"/>
                <a:cs typeface="Roboto"/>
                <a:sym typeface="Roboto"/>
              </a:rPr>
              <a:t> as “preview” of the resource</a:t>
            </a:r>
            <a:endParaRPr>
              <a:solidFill>
                <a:srgbClr val="FFFFFF"/>
              </a:solidFill>
              <a:latin typeface="Roboto"/>
              <a:ea typeface="Roboto"/>
              <a:cs typeface="Roboto"/>
              <a:sym typeface="Robo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3"/>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3</a:t>
            </a:r>
            <a:endParaRPr/>
          </a:p>
          <a:p>
            <a:pPr indent="0" lvl="0" marL="0" rtl="0" algn="l">
              <a:spcBef>
                <a:spcPts val="0"/>
              </a:spcBef>
              <a:spcAft>
                <a:spcPts val="0"/>
              </a:spcAft>
              <a:buNone/>
            </a:pPr>
            <a:r>
              <a:t/>
            </a:r>
            <a:endParaRPr/>
          </a:p>
        </p:txBody>
      </p:sp>
      <p:sp>
        <p:nvSpPr>
          <p:cNvPr id="236" name="Google Shape;236;p33"/>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the </a:t>
            </a:r>
            <a:r>
              <a:rPr b="1" lang="de">
                <a:latin typeface="Courier New"/>
                <a:ea typeface="Courier New"/>
                <a:cs typeface="Courier New"/>
                <a:sym typeface="Courier New"/>
              </a:rPr>
              <a:t>contactfield</a:t>
            </a:r>
            <a:r>
              <a:rPr lang="de"/>
              <a:t> resource, referenced as </a:t>
            </a:r>
            <a:r>
              <a:rPr b="1" lang="de">
                <a:latin typeface="Courier New"/>
                <a:ea typeface="Courier New"/>
                <a:cs typeface="Courier New"/>
                <a:sym typeface="Courier New"/>
              </a:rPr>
              <a:t>mainAddress</a:t>
            </a:r>
            <a:r>
              <a:rPr lang="de"/>
              <a:t> </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37" name="Google Shape;237;p33"/>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chemeClr val="lt1"/>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a:t>
            </a:r>
            <a:br>
              <a:rPr lang="de" sz="1200">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FFFFFF"/>
                </a:solidFill>
                <a:latin typeface="Roboto Mono"/>
                <a:ea typeface="Roboto Mono"/>
                <a:cs typeface="Roboto Mono"/>
                <a:sym typeface="Roboto Mono"/>
              </a:rPr>
              <a:t>"_id":173880993,"_idKey":"174"</a:t>
            </a:r>
            <a:r>
              <a:rPr lang="de" sz="1200">
                <a:solidFill>
                  <a:srgbClr val="FFFFFF"/>
                </a:solidFill>
                <a:latin typeface="Roboto Mono"/>
                <a:ea typeface="Roboto Mono"/>
                <a:cs typeface="Roboto Mono"/>
                <a:sym typeface="Roboto Mono"/>
              </a:rPr>
              <a:t>,</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FFFFFF"/>
                </a:solidFill>
                <a:latin typeface="Roboto Mono"/>
                <a:ea typeface="Roboto Mono"/>
                <a:cs typeface="Roboto Mono"/>
                <a:sym typeface="Roboto Mono"/>
              </a:rPr>
              <a:t>"value":</a:t>
            </a:r>
            <a:r>
              <a:rPr lang="de" sz="1200">
                <a:solidFill>
                  <a:schemeClr val="lt1"/>
                </a:solidFill>
                <a:latin typeface="Roboto Mono"/>
                <a:ea typeface="Roboto Mono"/>
                <a:cs typeface="Roboto Mono"/>
                <a:sym typeface="Roboto Mono"/>
              </a:rPr>
              <a:t>";;Examplestreet 7;Examplecity;;122456;Deutschland"</a:t>
            </a:r>
            <a:r>
              <a:rPr lang="de" sz="1200">
                <a:solidFill>
                  <a:srgbClr val="FFFFFF"/>
                </a:solidFill>
                <a:latin typeface="Roboto Mono"/>
                <a:ea typeface="Roboto Mono"/>
                <a:cs typeface="Roboto Mono"/>
                <a:sym typeface="Roboto Mono"/>
              </a:rPr>
              <a:t>,</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"customlabel":null,</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"type":{"caption":"Address", </a:t>
            </a:r>
            <a:r>
              <a:rPr lang="de" sz="1200">
                <a:solidFill>
                  <a:schemeClr val="lt1"/>
                </a:solidFill>
                <a:latin typeface="Roboto Mono"/>
                <a:ea typeface="Roboto Mono"/>
                <a:cs typeface="Roboto Mono"/>
                <a:sym typeface="Roboto Mono"/>
              </a:rPr>
              <a:t>"value":"ADR",</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"href":"https://ws-cp/api/enum/contactfieldtype/ADR",</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"optionsUrl":"…/api/enum/contactfieldtype"},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"subtype":{"caption":"Work",</a:t>
            </a:r>
            <a:r>
              <a:rPr lang="de" sz="1200">
                <a:solidFill>
                  <a:schemeClr val="lt1"/>
                </a:solidFill>
                <a:latin typeface="Roboto Mono"/>
                <a:ea typeface="Roboto Mono"/>
                <a:cs typeface="Roboto Mono"/>
                <a:sym typeface="Roboto Mono"/>
              </a:rPr>
              <a:t>"value":"WORK",</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"href":"…/api/enum/contactfieldsubtype/WORK",</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"optionsUrl":"https://ws-cp/api/enum/contactfieldsubtype"},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"contact":{"href":"…/api/contact/3456","title":"Contact",</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"value":3456,"idKey":"39"}</a:t>
            </a:r>
            <a:br>
              <a:rPr lang="de" sz="1200">
                <a:solidFill>
                  <a:srgbClr val="FFFFFF"/>
                </a:solidFill>
                <a:latin typeface="Roboto Mono"/>
                <a:ea typeface="Roboto Mono"/>
                <a:cs typeface="Roboto Mono"/>
                <a:sym typeface="Roboto Mono"/>
              </a:rPr>
            </a:br>
            <a:r>
              <a:rPr lang="de" sz="1200">
                <a:solidFill>
                  <a:schemeClr val="lt1"/>
                </a:solidFill>
                <a:latin typeface="Roboto Mono"/>
                <a:ea typeface="Roboto Mono"/>
                <a:cs typeface="Roboto Mono"/>
                <a:sym typeface="Roboto Mono"/>
              </a:rPr>
              <a:t>}</a:t>
            </a:r>
            <a:endParaRPr sz="1200">
              <a:solidFill>
                <a:srgbClr val="FFFFFF"/>
              </a:solidFill>
              <a:latin typeface="Roboto Mono"/>
              <a:ea typeface="Roboto Mono"/>
              <a:cs typeface="Roboto Mono"/>
              <a:sym typeface="Roboto Mono"/>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3</a:t>
            </a:r>
            <a:endParaRPr/>
          </a:p>
          <a:p>
            <a:pPr indent="0" lvl="0" marL="0" rtl="0" algn="l">
              <a:spcBef>
                <a:spcPts val="0"/>
              </a:spcBef>
              <a:spcAft>
                <a:spcPts val="0"/>
              </a:spcAft>
              <a:buNone/>
            </a:pPr>
            <a:r>
              <a:t/>
            </a:r>
            <a:endParaRPr/>
          </a:p>
        </p:txBody>
      </p:sp>
      <p:sp>
        <p:nvSpPr>
          <p:cNvPr id="243" name="Google Shape;243;p34"/>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the </a:t>
            </a:r>
            <a:r>
              <a:rPr b="1" lang="de">
                <a:latin typeface="Courier New"/>
                <a:ea typeface="Courier New"/>
                <a:cs typeface="Courier New"/>
                <a:sym typeface="Courier New"/>
              </a:rPr>
              <a:t>contactfield</a:t>
            </a:r>
            <a:r>
              <a:rPr lang="de"/>
              <a:t> resource, referenced as </a:t>
            </a:r>
            <a:r>
              <a:rPr b="1" lang="de">
                <a:latin typeface="Courier New"/>
                <a:ea typeface="Courier New"/>
                <a:cs typeface="Courier New"/>
                <a:sym typeface="Courier New"/>
              </a:rPr>
              <a:t>mainAddress</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44" name="Google Shape;244;p34"/>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chemeClr val="lt1"/>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"_id":173880993,"_idKey":"174",</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"value":";;Examplestreet 7;Examplecity;;122456;Deutschland",</a:t>
            </a:r>
            <a:br>
              <a:rPr lang="de" sz="1200">
                <a:solidFill>
                  <a:schemeClr val="lt1"/>
                </a:solidFill>
                <a:latin typeface="Roboto Mono"/>
                <a:ea typeface="Roboto Mono"/>
                <a:cs typeface="Roboto Mono"/>
                <a:sym typeface="Roboto Mono"/>
              </a:rPr>
            </a:br>
            <a:r>
              <a:rPr lang="de" sz="1200">
                <a:solidFill>
                  <a:schemeClr val="lt1"/>
                </a:solidFill>
                <a:latin typeface="Roboto Mono"/>
                <a:ea typeface="Roboto Mono"/>
                <a:cs typeface="Roboto Mono"/>
                <a:sym typeface="Roboto Mono"/>
              </a:rPr>
              <a:t> "customlabel":null,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"type":{"caption":"Address", "value":"ADR",</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"href":"https://ws-cp/api/enum/contactfieldtype/ADR",</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"optionsUrl":"…/api/enum/contactfieldtype"},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"subtype":{"caption":"Work","value":"WORK",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"href":"…/api/enum/contactfieldsubtype/WORK",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"optionsUrl":"https://ws-cp/api/enum/contactfieldsubtype"},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"contact":{"href":"…/api/contact/3456","title":"Contact",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"value":3456,"idKey":"39"</a:t>
            </a: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45" name="Google Shape;245;p34"/>
          <p:cNvSpPr/>
          <p:nvPr/>
        </p:nvSpPr>
        <p:spPr>
          <a:xfrm>
            <a:off x="5496700" y="2456875"/>
            <a:ext cx="2998200" cy="12807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Address in vCard format</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incl. option for custom label</a:t>
            </a:r>
            <a:endParaRPr>
              <a:solidFill>
                <a:srgbClr val="FFFFFF"/>
              </a:solidFill>
              <a:latin typeface="Roboto"/>
              <a:ea typeface="Roboto"/>
              <a:cs typeface="Roboto"/>
              <a:sym typeface="Robot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3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3</a:t>
            </a:r>
            <a:endParaRPr/>
          </a:p>
          <a:p>
            <a:pPr indent="0" lvl="0" marL="0" rtl="0" algn="l">
              <a:spcBef>
                <a:spcPts val="0"/>
              </a:spcBef>
              <a:spcAft>
                <a:spcPts val="0"/>
              </a:spcAft>
              <a:buNone/>
            </a:pPr>
            <a:r>
              <a:t/>
            </a:r>
            <a:endParaRPr/>
          </a:p>
        </p:txBody>
      </p:sp>
      <p:sp>
        <p:nvSpPr>
          <p:cNvPr id="251" name="Google Shape;251;p35"/>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load the </a:t>
            </a:r>
            <a:r>
              <a:rPr b="1" lang="de">
                <a:latin typeface="Courier New"/>
                <a:ea typeface="Courier New"/>
                <a:cs typeface="Courier New"/>
                <a:sym typeface="Courier New"/>
              </a:rPr>
              <a:t>contactfield</a:t>
            </a:r>
            <a:r>
              <a:rPr lang="de"/>
              <a:t> resource, referenced as </a:t>
            </a:r>
            <a:r>
              <a:rPr b="1" lang="de">
                <a:latin typeface="Courier New"/>
                <a:ea typeface="Courier New"/>
                <a:cs typeface="Courier New"/>
                <a:sym typeface="Courier New"/>
              </a:rPr>
              <a:t>mainAddress</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GET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52" name="Google Shape;252;p35"/>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Result (excerpt)</a:t>
            </a:r>
            <a:br>
              <a:rPr lang="de" sz="1200">
                <a:solidFill>
                  <a:srgbClr val="FFFFFF"/>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"_id":173880993,"_idKey":"174",</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"value":";;Musterstr;Musterstadt;;122456;Deutschland",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"customlabel":null,</a:t>
            </a:r>
            <a:br>
              <a:rPr lang="de" sz="1200">
                <a:solidFill>
                  <a:srgbClr val="CCCCCC"/>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"type":{"caption":"Address", </a:t>
            </a:r>
            <a:r>
              <a:rPr lang="de" sz="1200">
                <a:solidFill>
                  <a:schemeClr val="lt1"/>
                </a:solidFill>
                <a:latin typeface="Roboto Mono"/>
                <a:ea typeface="Roboto Mono"/>
                <a:cs typeface="Roboto Mono"/>
                <a:sym typeface="Roboto Mono"/>
              </a:rPr>
              <a:t>"value":"ADR",</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"href":"…/api/enum/contactfieldtype/ADR",</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"optionsUrl":"…/api/enum/contactfieldtype"},</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"subtype":{"caption":"Arbeit","value":"WORK",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"href":"…/api/enum/contactfieldsubtype/WORK",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"optionsUrl":"…/api/enum/contactfieldsubtype"},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"contact":{"href":"…/api/contact/28883816","title":"Contact",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"value":28883816,"idKey":"39"}</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53" name="Google Shape;253;p35"/>
          <p:cNvSpPr/>
          <p:nvPr/>
        </p:nvSpPr>
        <p:spPr>
          <a:xfrm>
            <a:off x="5282525" y="2641425"/>
            <a:ext cx="3549900" cy="1997400"/>
          </a:xfrm>
          <a:prstGeom prst="leftArrow">
            <a:avLst>
              <a:gd fmla="val 81879" name="adj1"/>
              <a:gd fmla="val 42869"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The type of that contact field</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is ‘ADR’ as in vCard</a:t>
            </a:r>
            <a:br>
              <a:rPr lang="de">
                <a:solidFill>
                  <a:srgbClr val="FFFFFF"/>
                </a:solidFill>
                <a:latin typeface="Roboto"/>
                <a:ea typeface="Roboto"/>
                <a:cs typeface="Roboto"/>
                <a:sym typeface="Roboto"/>
              </a:rPr>
            </a:b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Again, a link object referencing to the details. It links a collection of possible values too!</a:t>
            </a:r>
            <a:endParaRPr>
              <a:solidFill>
                <a:srgbClr val="FFFFFF"/>
              </a:solidFill>
              <a:latin typeface="Roboto"/>
              <a:ea typeface="Roboto"/>
              <a:cs typeface="Roboto"/>
              <a:sym typeface="Roboto"/>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Step </a:t>
            </a:r>
            <a:r>
              <a:rPr lang="de"/>
              <a:t>4</a:t>
            </a:r>
            <a:endParaRPr/>
          </a:p>
          <a:p>
            <a:pPr indent="0" lvl="0" marL="0" rtl="0" algn="l">
              <a:spcBef>
                <a:spcPts val="0"/>
              </a:spcBef>
              <a:spcAft>
                <a:spcPts val="0"/>
              </a:spcAft>
              <a:buNone/>
            </a:pPr>
            <a:r>
              <a:t/>
            </a:r>
            <a:endParaRPr/>
          </a:p>
        </p:txBody>
      </p:sp>
      <p:sp>
        <p:nvSpPr>
          <p:cNvPr id="259" name="Google Shape;259;p36"/>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After updating the value, w</a:t>
            </a:r>
            <a:r>
              <a:rPr lang="de"/>
              <a:t>e store the modified </a:t>
            </a:r>
            <a:r>
              <a:rPr b="1" lang="de">
                <a:latin typeface="Courier New"/>
                <a:ea typeface="Courier New"/>
                <a:cs typeface="Courier New"/>
                <a:sym typeface="Courier New"/>
              </a:rPr>
              <a:t>contactfield</a:t>
            </a:r>
            <a:r>
              <a:rPr lang="de"/>
              <a:t> resource</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PUT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60" name="Google Shape;260;p36"/>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Request data</a:t>
            </a:r>
            <a:r>
              <a:rPr lang="de" sz="1200">
                <a:latin typeface="Roboto"/>
                <a:ea typeface="Roboto"/>
                <a:cs typeface="Roboto"/>
                <a:sym typeface="Roboto"/>
              </a:rPr>
              <a:t> (excerpt)</a:t>
            </a:r>
            <a:br>
              <a:rPr lang="de" sz="1200">
                <a:solidFill>
                  <a:srgbClr val="FFFFFF"/>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"_id":173880993,"_idKey":"174",</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"value":";;Saalbaustraße 27;Darmstadt;;64283;Deutschland",</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"customlabel":null,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"type":{"caption":"Address", "value":"ADR",</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t>
            </a:r>
            <a:r>
              <a:rPr lang="de" sz="1200">
                <a:solidFill>
                  <a:srgbClr val="CCCCCC"/>
                </a:solidFill>
                <a:latin typeface="Roboto Mono"/>
                <a:ea typeface="Roboto Mono"/>
                <a:cs typeface="Roboto Mono"/>
                <a:sym typeface="Roboto Mono"/>
              </a:rPr>
              <a:t>…</a:t>
            </a:r>
            <a:r>
              <a:rPr lang="de" sz="1200">
                <a:solidFill>
                  <a:srgbClr val="CCCCCC"/>
                </a:solidFill>
                <a:latin typeface="Roboto Mono"/>
                <a:ea typeface="Roboto Mono"/>
                <a:cs typeface="Roboto Mono"/>
                <a:sym typeface="Roboto Mono"/>
              </a:rPr>
              <a:t>/api/enum/contactfieldtype/ADR",</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a:t>
            </a:r>
            <a:r>
              <a:rPr lang="de" sz="1200">
                <a:solidFill>
                  <a:srgbClr val="CCCCCC"/>
                </a:solidFill>
                <a:latin typeface="Roboto Mono"/>
                <a:ea typeface="Roboto Mono"/>
                <a:cs typeface="Roboto Mono"/>
                <a:sym typeface="Roboto Mono"/>
              </a:rPr>
              <a:t>…</a:t>
            </a:r>
            <a:r>
              <a:rPr lang="de" sz="1200">
                <a:solidFill>
                  <a:srgbClr val="CCCCCC"/>
                </a:solidFill>
                <a:latin typeface="Roboto Mono"/>
                <a:ea typeface="Roboto Mono"/>
                <a:cs typeface="Roboto Mono"/>
                <a:sym typeface="Roboto Mono"/>
              </a:rPr>
              <a:t>/api/enum/contactfieldtype"},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"subtype":{"caption":"Arbeit","value":"WORK",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t>
            </a:r>
            <a:r>
              <a:rPr lang="de" sz="1200">
                <a:solidFill>
                  <a:srgbClr val="CCCCCC"/>
                </a:solidFill>
                <a:latin typeface="Roboto Mono"/>
                <a:ea typeface="Roboto Mono"/>
                <a:cs typeface="Roboto Mono"/>
                <a:sym typeface="Roboto Mono"/>
              </a:rPr>
              <a:t>…</a:t>
            </a:r>
            <a:r>
              <a:rPr lang="de" sz="1200">
                <a:solidFill>
                  <a:srgbClr val="CCCCCC"/>
                </a:solidFill>
                <a:latin typeface="Roboto Mono"/>
                <a:ea typeface="Roboto Mono"/>
                <a:cs typeface="Roboto Mono"/>
                <a:sym typeface="Roboto Mono"/>
              </a:rPr>
              <a:t>/api/enum/contactfieldsubtype/WORK",</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a:t>
            </a:r>
            <a:r>
              <a:rPr lang="de" sz="1200">
                <a:solidFill>
                  <a:srgbClr val="CCCCCC"/>
                </a:solidFill>
                <a:latin typeface="Roboto Mono"/>
                <a:ea typeface="Roboto Mono"/>
                <a:cs typeface="Roboto Mono"/>
                <a:sym typeface="Roboto Mono"/>
              </a:rPr>
              <a:t>…</a:t>
            </a:r>
            <a:r>
              <a:rPr lang="de" sz="1200">
                <a:solidFill>
                  <a:srgbClr val="CCCCCC"/>
                </a:solidFill>
                <a:latin typeface="Roboto Mono"/>
                <a:ea typeface="Roboto Mono"/>
                <a:cs typeface="Roboto Mono"/>
                <a:sym typeface="Roboto Mono"/>
              </a:rPr>
              <a:t>/api/enum/contactfieldsubtype"},</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"contact":{"href":"</a:t>
            </a:r>
            <a:r>
              <a:rPr lang="de" sz="1200">
                <a:solidFill>
                  <a:srgbClr val="CCCCCC"/>
                </a:solidFill>
                <a:latin typeface="Roboto Mono"/>
                <a:ea typeface="Roboto Mono"/>
                <a:cs typeface="Roboto Mono"/>
                <a:sym typeface="Roboto Mono"/>
              </a:rPr>
              <a:t>…</a:t>
            </a:r>
            <a:r>
              <a:rPr lang="de" sz="1200">
                <a:solidFill>
                  <a:srgbClr val="CCCCCC"/>
                </a:solidFill>
                <a:latin typeface="Roboto Mono"/>
                <a:ea typeface="Roboto Mono"/>
                <a:cs typeface="Roboto Mono"/>
                <a:sym typeface="Roboto Mono"/>
              </a:rPr>
              <a:t>/api/contact/28883816","title":"Contact",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"value":28883816,"idKey":"39"}</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61" name="Google Shape;261;p36"/>
          <p:cNvSpPr/>
          <p:nvPr/>
        </p:nvSpPr>
        <p:spPr>
          <a:xfrm>
            <a:off x="5879475" y="2387300"/>
            <a:ext cx="2812500" cy="12807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simple data types like string, can be modified easily</a:t>
            </a:r>
            <a:endParaRPr>
              <a:solidFill>
                <a:srgbClr val="FFFFFF"/>
              </a:solidFill>
              <a:latin typeface="Roboto"/>
              <a:ea typeface="Roboto"/>
              <a:cs typeface="Roboto"/>
              <a:sym typeface="Roboto"/>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7"/>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a:t>
            </a:r>
            <a:r>
              <a:rPr lang="de"/>
              <a:t>Bonus</a:t>
            </a:r>
            <a:endParaRPr/>
          </a:p>
          <a:p>
            <a:pPr indent="0" lvl="0" marL="0" rtl="0" algn="l">
              <a:spcBef>
                <a:spcPts val="0"/>
              </a:spcBef>
              <a:spcAft>
                <a:spcPts val="0"/>
              </a:spcAft>
              <a:buNone/>
            </a:pPr>
            <a:r>
              <a:t/>
            </a:r>
            <a:endParaRPr/>
          </a:p>
        </p:txBody>
      </p:sp>
      <p:sp>
        <p:nvSpPr>
          <p:cNvPr id="267" name="Google Shape;267;p37"/>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How to update those link objects?</a:t>
            </a:r>
            <a:r>
              <a:rPr lang="de"/>
              <a:t> </a:t>
            </a:r>
            <a:r>
              <a:rPr b="1" lang="de">
                <a:latin typeface="Courier New"/>
                <a:ea typeface="Courier New"/>
                <a:cs typeface="Courier New"/>
                <a:sym typeface="Courier New"/>
              </a:rPr>
              <a:t>contactfield</a:t>
            </a:r>
            <a:r>
              <a:rPr lang="de"/>
              <a:t>-Element</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PUT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68" name="Google Shape;268;p37"/>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Request data (excerpt)</a:t>
            </a:r>
            <a:br>
              <a:rPr lang="de" sz="1200">
                <a:solidFill>
                  <a:srgbClr val="FFFFFF"/>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"_id":173880993,"_idKey":"174",</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"value":";;Saalbaustraße 27;Darmstadt;;64283;Deutschland",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"customlabel":null,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"type":</a:t>
            </a:r>
            <a:r>
              <a:rPr b="1" lang="de" sz="1200">
                <a:solidFill>
                  <a:srgbClr val="CCCCCC"/>
                </a:solidFill>
                <a:latin typeface="Roboto Mono"/>
                <a:ea typeface="Roboto Mono"/>
                <a:cs typeface="Roboto Mono"/>
                <a:sym typeface="Roboto Mono"/>
              </a:rPr>
              <a:t>{"caption":"Address", </a:t>
            </a:r>
            <a:r>
              <a:rPr b="1" lang="de" sz="1200">
                <a:solidFill>
                  <a:schemeClr val="lt1"/>
                </a:solidFill>
                <a:latin typeface="Roboto Mono"/>
                <a:ea typeface="Roboto Mono"/>
                <a:cs typeface="Roboto Mono"/>
                <a:sym typeface="Roboto Mono"/>
              </a:rPr>
              <a:t>"value":"ADR"</a:t>
            </a:r>
            <a:r>
              <a:rPr b="1" lang="de" sz="1200">
                <a:solidFill>
                  <a:srgbClr val="CCCCCC"/>
                </a:solidFill>
                <a:latin typeface="Roboto Mono"/>
                <a:ea typeface="Roboto Mono"/>
                <a:cs typeface="Roboto Mono"/>
                <a:sym typeface="Roboto Mono"/>
              </a:rPr>
              <a:t>,</a:t>
            </a:r>
            <a:br>
              <a:rPr b="1" lang="de" sz="1200">
                <a:solidFill>
                  <a:srgbClr val="CCCCCC"/>
                </a:solidFill>
                <a:latin typeface="Roboto Mono"/>
                <a:ea typeface="Roboto Mono"/>
                <a:cs typeface="Roboto Mono"/>
                <a:sym typeface="Roboto Mono"/>
              </a:rPr>
            </a:br>
            <a:r>
              <a:rPr b="1" lang="de" sz="1200">
                <a:solidFill>
                  <a:srgbClr val="CCCCCC"/>
                </a:solidFill>
                <a:latin typeface="Roboto Mono"/>
                <a:ea typeface="Roboto Mono"/>
                <a:cs typeface="Roboto Mono"/>
                <a:sym typeface="Roboto Mono"/>
              </a:rPr>
              <a:t>         "href":"…/api/enum/contactfieldtype/ADR",</a:t>
            </a:r>
            <a:br>
              <a:rPr b="1" lang="de" sz="1200">
                <a:solidFill>
                  <a:srgbClr val="CCCCCC"/>
                </a:solidFill>
                <a:latin typeface="Roboto Mono"/>
                <a:ea typeface="Roboto Mono"/>
                <a:cs typeface="Roboto Mono"/>
                <a:sym typeface="Roboto Mono"/>
              </a:rPr>
            </a:br>
            <a:r>
              <a:rPr b="1" lang="de" sz="1200">
                <a:solidFill>
                  <a:srgbClr val="CCCCCC"/>
                </a:solidFill>
                <a:latin typeface="Roboto Mono"/>
                <a:ea typeface="Roboto Mono"/>
                <a:cs typeface="Roboto Mono"/>
                <a:sym typeface="Roboto Mono"/>
              </a:rPr>
              <a:t>         "optionsUrl":"…/api/enum/contactfieldtype"}</a:t>
            </a: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"subtype"</a:t>
            </a:r>
            <a:r>
              <a:rPr lang="de" sz="1200">
                <a:solidFill>
                  <a:srgbClr val="CCCCCC"/>
                </a:solidFill>
                <a:latin typeface="Roboto Mono"/>
                <a:ea typeface="Roboto Mono"/>
                <a:cs typeface="Roboto Mono"/>
                <a:sym typeface="Roboto Mono"/>
              </a:rPr>
              <a:t>:</a:t>
            </a:r>
            <a:r>
              <a:rPr lang="de" sz="1200">
                <a:solidFill>
                  <a:schemeClr val="lt1"/>
                </a:solidFill>
                <a:latin typeface="Roboto Mono"/>
                <a:ea typeface="Roboto Mono"/>
                <a:cs typeface="Roboto Mono"/>
                <a:sym typeface="Roboto Mono"/>
              </a:rPr>
              <a:t>"HOME"</a:t>
            </a: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"contact"</a:t>
            </a:r>
            <a:r>
              <a:rPr lang="de" sz="1200">
                <a:solidFill>
                  <a:srgbClr val="CCCCCC"/>
                </a:solidFill>
                <a:latin typeface="Roboto Mono"/>
                <a:ea typeface="Roboto Mono"/>
                <a:cs typeface="Roboto Mono"/>
                <a:sym typeface="Roboto Mono"/>
              </a:rPr>
              <a:t>:{"href":"…/api/contact/28883816","title":"Contact",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"value":28883816</a:t>
            </a:r>
            <a:r>
              <a:rPr lang="de" sz="1200">
                <a:solidFill>
                  <a:srgbClr val="CCCCCC"/>
                </a:solidFill>
                <a:latin typeface="Roboto Mono"/>
                <a:ea typeface="Roboto Mono"/>
                <a:cs typeface="Roboto Mono"/>
                <a:sym typeface="Roboto Mono"/>
              </a:rPr>
              <a:t>,"idKey":"39"}</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69" name="Google Shape;269;p37"/>
          <p:cNvSpPr/>
          <p:nvPr/>
        </p:nvSpPr>
        <p:spPr>
          <a:xfrm>
            <a:off x="4452650" y="2888425"/>
            <a:ext cx="3737400" cy="9675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But what about these link objects?</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Only the value matters...</a:t>
            </a:r>
            <a:endParaRPr>
              <a:solidFill>
                <a:srgbClr val="FFFFFF"/>
              </a:solidFill>
              <a:latin typeface="Roboto"/>
              <a:ea typeface="Roboto"/>
              <a:cs typeface="Roboto"/>
              <a:sym typeface="Roboto"/>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8"/>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Example: Update a company's address - </a:t>
            </a:r>
            <a:r>
              <a:rPr lang="de"/>
              <a:t>Bonus</a:t>
            </a:r>
            <a:endParaRPr/>
          </a:p>
          <a:p>
            <a:pPr indent="0" lvl="0" marL="0" rtl="0" algn="l">
              <a:spcBef>
                <a:spcPts val="0"/>
              </a:spcBef>
              <a:spcAft>
                <a:spcPts val="0"/>
              </a:spcAft>
              <a:buNone/>
            </a:pPr>
            <a:r>
              <a:t/>
            </a:r>
            <a:endParaRPr/>
          </a:p>
        </p:txBody>
      </p:sp>
      <p:sp>
        <p:nvSpPr>
          <p:cNvPr id="275" name="Google Shape;275;p38"/>
          <p:cNvSpPr txBox="1"/>
          <p:nvPr>
            <p:ph idx="1" type="body"/>
          </p:nvPr>
        </p:nvSpPr>
        <p:spPr>
          <a:xfrm>
            <a:off x="311700" y="1229875"/>
            <a:ext cx="8520600" cy="135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How to update those link objects? </a:t>
            </a:r>
            <a:r>
              <a:rPr b="1" lang="de">
                <a:latin typeface="Courier New"/>
                <a:ea typeface="Courier New"/>
                <a:cs typeface="Courier New"/>
                <a:sym typeface="Courier New"/>
              </a:rPr>
              <a:t>contactfield</a:t>
            </a:r>
            <a:r>
              <a:rPr lang="de"/>
              <a:t>-Element</a:t>
            </a:r>
            <a:endParaRPr/>
          </a:p>
          <a:p>
            <a:pPr indent="0" lvl="0" marL="0" rtl="0" algn="l">
              <a:spcBef>
                <a:spcPts val="1600"/>
              </a:spcBef>
              <a:spcAft>
                <a:spcPts val="1600"/>
              </a:spcAft>
              <a:buNone/>
            </a:pPr>
            <a:r>
              <a:rPr b="1" lang="de">
                <a:solidFill>
                  <a:schemeClr val="accent2"/>
                </a:solidFill>
                <a:latin typeface="Courier New"/>
                <a:ea typeface="Courier New"/>
                <a:cs typeface="Courier New"/>
                <a:sym typeface="Courier New"/>
              </a:rPr>
              <a:t>PUT</a:t>
            </a:r>
            <a:r>
              <a:rPr lang="de">
                <a:latin typeface="Courier New"/>
                <a:ea typeface="Courier New"/>
                <a:cs typeface="Courier New"/>
                <a:sym typeface="Courier New"/>
              </a:rPr>
              <a:t> </a:t>
            </a:r>
            <a:r>
              <a:rPr b="1" lang="de">
                <a:solidFill>
                  <a:schemeClr val="lt2"/>
                </a:solidFill>
                <a:latin typeface="Courier New"/>
                <a:ea typeface="Courier New"/>
                <a:cs typeface="Courier New"/>
                <a:sym typeface="Courier New"/>
              </a:rPr>
              <a:t>https://sync.projectfacts.de/api/</a:t>
            </a:r>
            <a:r>
              <a:rPr b="1" lang="de">
                <a:solidFill>
                  <a:schemeClr val="accent2"/>
                </a:solidFill>
                <a:latin typeface="Courier New"/>
                <a:ea typeface="Courier New"/>
                <a:cs typeface="Courier New"/>
                <a:sym typeface="Courier New"/>
              </a:rPr>
              <a:t>contactfield</a:t>
            </a:r>
            <a:r>
              <a:rPr b="1" lang="de">
                <a:solidFill>
                  <a:schemeClr val="accent4"/>
                </a:solidFill>
                <a:latin typeface="Courier New"/>
                <a:ea typeface="Courier New"/>
                <a:cs typeface="Courier New"/>
                <a:sym typeface="Courier New"/>
              </a:rPr>
              <a:t>/</a:t>
            </a:r>
            <a:r>
              <a:rPr b="1" lang="de">
                <a:solidFill>
                  <a:schemeClr val="accent2"/>
                </a:solidFill>
                <a:latin typeface="Courier New"/>
                <a:ea typeface="Courier New"/>
                <a:cs typeface="Courier New"/>
                <a:sym typeface="Courier New"/>
              </a:rPr>
              <a:t>173880993</a:t>
            </a:r>
            <a:endParaRPr b="1">
              <a:latin typeface="Courier New"/>
              <a:ea typeface="Courier New"/>
              <a:cs typeface="Courier New"/>
              <a:sym typeface="Courier New"/>
            </a:endParaRPr>
          </a:p>
        </p:txBody>
      </p:sp>
      <p:sp>
        <p:nvSpPr>
          <p:cNvPr id="276" name="Google Shape;276;p38"/>
          <p:cNvSpPr/>
          <p:nvPr/>
        </p:nvSpPr>
        <p:spPr>
          <a:xfrm>
            <a:off x="311700" y="2338575"/>
            <a:ext cx="8555400" cy="26031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sz="1200">
                <a:latin typeface="Roboto"/>
                <a:ea typeface="Roboto"/>
                <a:cs typeface="Roboto"/>
                <a:sym typeface="Roboto"/>
              </a:rPr>
              <a:t>Request data (excerpt)</a:t>
            </a:r>
            <a:br>
              <a:rPr lang="de" sz="1200">
                <a:solidFill>
                  <a:srgbClr val="FFFFFF"/>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"_id":173880993,"_idKey":"174",</a:t>
            </a:r>
            <a:br>
              <a:rPr lang="de" sz="1200">
                <a:solidFill>
                  <a:srgbClr val="FFFFFF"/>
                </a:solidFill>
                <a:latin typeface="Roboto Mono"/>
                <a:ea typeface="Roboto Mono"/>
                <a:cs typeface="Roboto Mono"/>
                <a:sym typeface="Roboto Mono"/>
              </a:rPr>
            </a:br>
            <a:r>
              <a:rPr lang="de" sz="1200">
                <a:solidFill>
                  <a:srgbClr val="FFFFFF"/>
                </a:solidFill>
                <a:latin typeface="Roboto Mono"/>
                <a:ea typeface="Roboto Mono"/>
                <a:cs typeface="Roboto Mono"/>
                <a:sym typeface="Roboto Mono"/>
              </a:rPr>
              <a:t> </a:t>
            </a:r>
            <a:r>
              <a:rPr lang="de" sz="1200">
                <a:solidFill>
                  <a:srgbClr val="CCCCCC"/>
                </a:solidFill>
                <a:latin typeface="Roboto Mono"/>
                <a:ea typeface="Roboto Mono"/>
                <a:cs typeface="Roboto Mono"/>
                <a:sym typeface="Roboto Mono"/>
              </a:rPr>
              <a:t>"value":";;Saalbaustraße 27;Darmstadt;;64283;Deutschland",</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"customlabel":null,</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"type":{"caption":"Adresse", </a:t>
            </a:r>
            <a:r>
              <a:rPr lang="de" sz="1200">
                <a:solidFill>
                  <a:schemeClr val="lt1"/>
                </a:solidFill>
                <a:latin typeface="Roboto Mono"/>
                <a:ea typeface="Roboto Mono"/>
                <a:cs typeface="Roboto Mono"/>
                <a:sym typeface="Roboto Mono"/>
              </a:rPr>
              <a:t>"value":"ADR"</a:t>
            </a: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"href":"…/api/enum/contactfieldtype/ADR",</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"optionsUrl":"…/api/enum/contactfieldtype"},</a:t>
            </a:r>
            <a:br>
              <a:rPr lang="de" sz="1200">
                <a:solidFill>
                  <a:srgbClr val="CCCCCC"/>
                </a:solidFill>
                <a:latin typeface="Roboto Mono"/>
                <a:ea typeface="Roboto Mono"/>
                <a:cs typeface="Roboto Mono"/>
                <a:sym typeface="Roboto Mono"/>
              </a:rPr>
            </a:b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"subtype":</a:t>
            </a:r>
            <a:r>
              <a:rPr lang="de" sz="1200">
                <a:solidFill>
                  <a:schemeClr val="lt1"/>
                </a:solidFill>
                <a:latin typeface="Roboto Mono"/>
                <a:ea typeface="Roboto Mono"/>
                <a:cs typeface="Roboto Mono"/>
                <a:sym typeface="Roboto Mono"/>
              </a:rPr>
              <a:t>"HOME"</a:t>
            </a:r>
            <a:r>
              <a:rPr lang="de" sz="1200">
                <a:solidFill>
                  <a:srgbClr val="CCCCCC"/>
                </a:solidFill>
                <a:latin typeface="Roboto Mono"/>
                <a:ea typeface="Roboto Mono"/>
                <a:cs typeface="Roboto Mono"/>
                <a:sym typeface="Roboto Mono"/>
              </a:rPr>
              <a:t>,</a:t>
            </a:r>
            <a:br>
              <a:rPr lang="de" sz="1200">
                <a:solidFill>
                  <a:srgbClr val="CCCCCC"/>
                </a:solidFill>
                <a:latin typeface="Roboto Mono"/>
                <a:ea typeface="Roboto Mono"/>
                <a:cs typeface="Roboto Mono"/>
                <a:sym typeface="Roboto Mono"/>
              </a:rPr>
            </a:b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"contact":{"href":"…/api/contact/28883816","title":"Contact",</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            </a:t>
            </a:r>
            <a:r>
              <a:rPr lang="de" sz="1200">
                <a:solidFill>
                  <a:schemeClr val="lt1"/>
                </a:solidFill>
                <a:latin typeface="Roboto Mono"/>
                <a:ea typeface="Roboto Mono"/>
                <a:cs typeface="Roboto Mono"/>
                <a:sym typeface="Roboto Mono"/>
              </a:rPr>
              <a:t>"value":28883816</a:t>
            </a:r>
            <a:r>
              <a:rPr lang="de" sz="1200">
                <a:solidFill>
                  <a:srgbClr val="CCCCCC"/>
                </a:solidFill>
                <a:latin typeface="Roboto Mono"/>
                <a:ea typeface="Roboto Mono"/>
                <a:cs typeface="Roboto Mono"/>
                <a:sym typeface="Roboto Mono"/>
              </a:rPr>
              <a:t>,"idKey":"39"}</a:t>
            </a:r>
            <a:br>
              <a:rPr lang="de" sz="1200">
                <a:solidFill>
                  <a:srgbClr val="CCCCCC"/>
                </a:solidFill>
                <a:latin typeface="Roboto Mono"/>
                <a:ea typeface="Roboto Mono"/>
                <a:cs typeface="Roboto Mono"/>
                <a:sym typeface="Roboto Mono"/>
              </a:rPr>
            </a:br>
            <a:r>
              <a:rPr lang="de" sz="1200">
                <a:solidFill>
                  <a:srgbClr val="CCCCCC"/>
                </a:solidFill>
                <a:latin typeface="Roboto Mono"/>
                <a:ea typeface="Roboto Mono"/>
                <a:cs typeface="Roboto Mono"/>
                <a:sym typeface="Roboto Mono"/>
              </a:rPr>
              <a:t>}</a:t>
            </a:r>
            <a:endParaRPr sz="1200">
              <a:solidFill>
                <a:srgbClr val="CCCCCC"/>
              </a:solidFill>
              <a:latin typeface="Roboto Mono"/>
              <a:ea typeface="Roboto Mono"/>
              <a:cs typeface="Roboto Mono"/>
              <a:sym typeface="Roboto Mono"/>
            </a:endParaRPr>
          </a:p>
        </p:txBody>
      </p:sp>
      <p:sp>
        <p:nvSpPr>
          <p:cNvPr id="277" name="Google Shape;277;p38"/>
          <p:cNvSpPr/>
          <p:nvPr/>
        </p:nvSpPr>
        <p:spPr>
          <a:xfrm>
            <a:off x="2113350" y="3618500"/>
            <a:ext cx="3399000" cy="9675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rgbClr val="FFFFFF"/>
                </a:solidFill>
                <a:latin typeface="Roboto"/>
                <a:ea typeface="Roboto"/>
                <a:cs typeface="Roboto"/>
                <a:sym typeface="Roboto"/>
              </a:rPr>
              <a:t>...so this works too!</a:t>
            </a:r>
            <a:endParaRPr>
              <a:solidFill>
                <a:srgbClr val="FFFFFF"/>
              </a:solidFill>
              <a:latin typeface="Roboto"/>
              <a:ea typeface="Roboto"/>
              <a:cs typeface="Roboto"/>
              <a:sym typeface="Roboto"/>
            </a:endParaRPr>
          </a:p>
        </p:txBody>
      </p:sp>
      <p:sp>
        <p:nvSpPr>
          <p:cNvPr id="278" name="Google Shape;278;p38"/>
          <p:cNvSpPr/>
          <p:nvPr/>
        </p:nvSpPr>
        <p:spPr>
          <a:xfrm>
            <a:off x="4452650" y="2888425"/>
            <a:ext cx="3737400" cy="9675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de">
                <a:solidFill>
                  <a:schemeClr val="lt1"/>
                </a:solidFill>
                <a:latin typeface="Roboto"/>
                <a:ea typeface="Roboto"/>
                <a:cs typeface="Roboto"/>
                <a:sym typeface="Roboto"/>
              </a:rPr>
              <a:t>But what about these link objects?</a:t>
            </a:r>
            <a:br>
              <a:rPr lang="de">
                <a:solidFill>
                  <a:schemeClr val="lt1"/>
                </a:solidFill>
                <a:latin typeface="Roboto"/>
                <a:ea typeface="Roboto"/>
                <a:cs typeface="Roboto"/>
                <a:sym typeface="Roboto"/>
              </a:rPr>
            </a:br>
            <a:r>
              <a:rPr lang="de">
                <a:solidFill>
                  <a:schemeClr val="lt1"/>
                </a:solidFill>
                <a:latin typeface="Roboto"/>
                <a:ea typeface="Roboto"/>
                <a:cs typeface="Roboto"/>
                <a:sym typeface="Roboto"/>
              </a:rPr>
              <a:t>Only the value matters...</a:t>
            </a:r>
            <a:endParaRPr>
              <a:solidFill>
                <a:srgbClr val="FFFFFF"/>
              </a:solidFill>
              <a:latin typeface="Roboto"/>
              <a:ea typeface="Roboto"/>
              <a:cs typeface="Roboto"/>
              <a:sym typeface="Robot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9"/>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Things to keep in mind</a:t>
            </a:r>
            <a:endParaRPr/>
          </a:p>
        </p:txBody>
      </p:sp>
      <p:sp>
        <p:nvSpPr>
          <p:cNvPr id="284" name="Google Shape;284;p39"/>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de"/>
              <a:t>Our API supports you to use </a:t>
            </a:r>
            <a:r>
              <a:rPr b="1" lang="de"/>
              <a:t>Caching</a:t>
            </a:r>
            <a:r>
              <a:rPr lang="de"/>
              <a:t>. Take advantage of it!</a:t>
            </a:r>
            <a:endParaRPr/>
          </a:p>
          <a:p>
            <a:pPr indent="-342900" lvl="0" marL="457200" rtl="0" algn="l">
              <a:spcBef>
                <a:spcPts val="0"/>
              </a:spcBef>
              <a:spcAft>
                <a:spcPts val="0"/>
              </a:spcAft>
              <a:buSzPts val="1800"/>
              <a:buChar char="●"/>
            </a:pPr>
            <a:r>
              <a:rPr b="1" lang="de"/>
              <a:t>The first thing</a:t>
            </a:r>
            <a:r>
              <a:rPr lang="de"/>
              <a:t> an app should do on its launch </a:t>
            </a:r>
            <a:r>
              <a:rPr b="1" lang="de"/>
              <a:t>is to load its device resource</a:t>
            </a:r>
            <a:r>
              <a:rPr lang="de"/>
              <a:t> - so you know from the start, if the token is still valid</a:t>
            </a:r>
            <a:endParaRPr/>
          </a:p>
          <a:p>
            <a:pPr indent="-342900" lvl="0" marL="457200" rtl="0" algn="l">
              <a:spcBef>
                <a:spcPts val="0"/>
              </a:spcBef>
              <a:spcAft>
                <a:spcPts val="0"/>
              </a:spcAft>
              <a:buSzPts val="1800"/>
              <a:buChar char="●"/>
            </a:pPr>
            <a:r>
              <a:rPr lang="de"/>
              <a:t>Remember to </a:t>
            </a:r>
            <a:r>
              <a:rPr b="1" lang="de"/>
              <a:t>store the token securely in your app</a:t>
            </a:r>
            <a:endParaRPr b="1"/>
          </a:p>
          <a:p>
            <a:pPr indent="-342900" lvl="0" marL="457200" rtl="0" algn="l">
              <a:spcBef>
                <a:spcPts val="0"/>
              </a:spcBef>
              <a:spcAft>
                <a:spcPts val="0"/>
              </a:spcAft>
              <a:buSzPts val="1800"/>
              <a:buChar char="●"/>
            </a:pPr>
            <a:r>
              <a:rPr lang="de"/>
              <a:t>Our</a:t>
            </a:r>
            <a:r>
              <a:rPr lang="de"/>
              <a:t> API is </a:t>
            </a:r>
            <a:r>
              <a:rPr b="1" lang="de"/>
              <a:t>not complete</a:t>
            </a:r>
            <a:r>
              <a:rPr lang="de"/>
              <a:t>, but will be extended with additional resources from time to time</a:t>
            </a:r>
            <a:endParaRPr/>
          </a:p>
          <a:p>
            <a:pPr indent="-342900" lvl="0" marL="457200" rtl="0" algn="l">
              <a:spcBef>
                <a:spcPts val="0"/>
              </a:spcBef>
              <a:spcAft>
                <a:spcPts val="0"/>
              </a:spcAft>
              <a:buSzPts val="1800"/>
              <a:buChar char="●"/>
            </a:pPr>
            <a:r>
              <a:rPr lang="de"/>
              <a:t>Our </a:t>
            </a:r>
            <a:r>
              <a:rPr b="1" lang="de"/>
              <a:t>projectfacts chat</a:t>
            </a:r>
            <a:r>
              <a:rPr lang="de"/>
              <a:t> is another example, implemented in typescript</a:t>
            </a:r>
            <a:endParaRPr/>
          </a:p>
          <a:p>
            <a:pPr indent="-342900" lvl="0" marL="457200" rtl="0" algn="l">
              <a:spcBef>
                <a:spcPts val="0"/>
              </a:spcBef>
              <a:spcAft>
                <a:spcPts val="0"/>
              </a:spcAft>
              <a:buSzPts val="1800"/>
              <a:buChar char="●"/>
            </a:pPr>
            <a:r>
              <a:rPr lang="de"/>
              <a:t>If you plan to develop a public app, contact us. </a:t>
            </a:r>
            <a:r>
              <a:rPr b="1" lang="de"/>
              <a:t>We will support you!</a:t>
            </a:r>
            <a:endParaRPr b="1"/>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0"/>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Cheat sheet for queries </a:t>
            </a:r>
            <a:r>
              <a:rPr lang="de"/>
              <a:t>(collections)</a:t>
            </a:r>
            <a:endParaRPr/>
          </a:p>
        </p:txBody>
      </p:sp>
      <p:graphicFrame>
        <p:nvGraphicFramePr>
          <p:cNvPr id="290" name="Google Shape;290;p40"/>
          <p:cNvGraphicFramePr/>
          <p:nvPr/>
        </p:nvGraphicFramePr>
        <p:xfrm>
          <a:off x="722525" y="1428750"/>
          <a:ext cx="3000000" cy="3000000"/>
        </p:xfrm>
        <a:graphic>
          <a:graphicData uri="http://schemas.openxmlformats.org/drawingml/2006/table">
            <a:tbl>
              <a:tblPr>
                <a:noFill/>
                <a:tableStyleId>{D7F39B90-1A60-4AF5-B4F1-AAA5383E5728}</a:tableStyleId>
              </a:tblPr>
              <a:tblGrid>
                <a:gridCol w="952300"/>
                <a:gridCol w="1239400"/>
                <a:gridCol w="2725875"/>
                <a:gridCol w="2551375"/>
              </a:tblGrid>
              <a:tr h="381000">
                <a:tc>
                  <a:txBody>
                    <a:bodyPr/>
                    <a:lstStyle/>
                    <a:p>
                      <a:pPr indent="0" lvl="0" marL="0" rtl="0" algn="l">
                        <a:spcBef>
                          <a:spcPts val="0"/>
                        </a:spcBef>
                        <a:spcAft>
                          <a:spcPts val="0"/>
                        </a:spcAft>
                        <a:buNone/>
                      </a:pPr>
                      <a:r>
                        <a:rPr lang="de" sz="1200">
                          <a:latin typeface="Roboto"/>
                          <a:ea typeface="Roboto"/>
                          <a:cs typeface="Roboto"/>
                          <a:sym typeface="Roboto"/>
                        </a:rPr>
                        <a:t>Match</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…?field=value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name=”bob ross”</a:t>
                      </a:r>
                      <a:r>
                        <a:rPr lang="de" sz="1200">
                          <a:solidFill>
                            <a:schemeClr val="lt2"/>
                          </a:solidFill>
                          <a:latin typeface="Roboto"/>
                          <a:ea typeface="Roboto"/>
                          <a:cs typeface="Roboto"/>
                          <a:sym typeface="Roboto"/>
                        </a:rPr>
                        <a:t>&amp;</a:t>
                      </a:r>
                      <a:r>
                        <a:rPr lang="de" sz="1200">
                          <a:latin typeface="Roboto"/>
                          <a:ea typeface="Roboto"/>
                          <a:cs typeface="Roboto"/>
                          <a:sym typeface="Roboto"/>
                        </a:rPr>
                        <a:t>car=volvo</a:t>
                      </a:r>
                      <a:r>
                        <a:rPr lang="de" sz="1200">
                          <a:solidFill>
                            <a:schemeClr val="lt2"/>
                          </a:solidFill>
                          <a:latin typeface="Roboto"/>
                          <a:ea typeface="Roboto"/>
                          <a:cs typeface="Roboto"/>
                          <a:sym typeface="Roboto"/>
                        </a:rPr>
                        <a:t>&amp;</a:t>
                      </a:r>
                      <a:r>
                        <a:rPr lang="de" sz="1200">
                          <a:latin typeface="Roboto"/>
                          <a:ea typeface="Roboto"/>
                          <a:cs typeface="Roboto"/>
                          <a:sym typeface="Roboto"/>
                        </a:rPr>
                        <a:t>age=3</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use quotation where needed (string only)</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Contains</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…?field*=val</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name*=”bo”</a:t>
                      </a:r>
                      <a:r>
                        <a:rPr lang="de" sz="1200">
                          <a:solidFill>
                            <a:schemeClr val="lt2"/>
                          </a:solidFill>
                          <a:latin typeface="Roboto"/>
                          <a:ea typeface="Roboto"/>
                          <a:cs typeface="Roboto"/>
                          <a:sym typeface="Roboto"/>
                        </a:rPr>
                        <a:t>&amp;car=vol</a:t>
                      </a:r>
                      <a:endParaRPr sz="1200">
                        <a:solidFill>
                          <a:schemeClr val="lt2"/>
                        </a:solidFill>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Names containing “bo”</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Range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…?field=1..3</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name=”alice”..”bob”</a:t>
                      </a:r>
                      <a:r>
                        <a:rPr lang="de" sz="1200">
                          <a:solidFill>
                            <a:schemeClr val="lt2"/>
                          </a:solidFill>
                          <a:latin typeface="Roboto"/>
                          <a:ea typeface="Roboto"/>
                          <a:cs typeface="Roboto"/>
                          <a:sym typeface="Roboto"/>
                        </a:rPr>
                        <a:t>&amp;</a:t>
                      </a:r>
                      <a:r>
                        <a:rPr lang="de" sz="1200">
                          <a:latin typeface="Roboto"/>
                          <a:ea typeface="Roboto"/>
                          <a:cs typeface="Roboto"/>
                          <a:sym typeface="Roboto"/>
                        </a:rPr>
                        <a:t>age=20..30</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ages of 20, 30 and between</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Or</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…?field=A,B,C</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name=alice,”bob ross”,charlie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all alices, charlies and bob rosses</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not empty</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solidFill>
                            <a:schemeClr val="lt2"/>
                          </a:solidFill>
                          <a:latin typeface="Roboto"/>
                          <a:ea typeface="Roboto"/>
                          <a:cs typeface="Roboto"/>
                          <a:sym typeface="Roboto"/>
                        </a:rPr>
                        <a:t>name=bob&amp;</a:t>
                      </a:r>
                      <a:r>
                        <a:rPr lang="de" sz="1200">
                          <a:latin typeface="Roboto"/>
                          <a:ea typeface="Roboto"/>
                          <a:cs typeface="Roboto"/>
                          <a:sym typeface="Roboto"/>
                        </a:rPr>
                        <a:t>car</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Search Bobs, owning a car</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empty</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…?!field</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solidFill>
                            <a:schemeClr val="lt2"/>
                          </a:solidFill>
                          <a:latin typeface="Roboto"/>
                          <a:ea typeface="Roboto"/>
                          <a:cs typeface="Roboto"/>
                          <a:sym typeface="Roboto"/>
                        </a:rPr>
                        <a:t>name=bob&amp;</a:t>
                      </a:r>
                      <a:r>
                        <a:rPr lang="de" sz="1200">
                          <a:latin typeface="Roboto"/>
                          <a:ea typeface="Roboto"/>
                          <a:cs typeface="Roboto"/>
                          <a:sym typeface="Roboto"/>
                        </a:rPr>
                        <a:t>!car</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Search Bobs, not owning a car</a:t>
                      </a:r>
                      <a:endParaRPr sz="1000">
                        <a:latin typeface="Roboto"/>
                        <a:ea typeface="Roboto"/>
                        <a:cs typeface="Roboto"/>
                        <a:sym typeface="Roboto"/>
                      </a:endParaRPr>
                    </a:p>
                  </a:txBody>
                  <a:tcPr marT="91425" marB="91425" marR="91425" marL="91425"/>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4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Cheat sheet for matrix parameters (collections)</a:t>
            </a:r>
            <a:endParaRPr/>
          </a:p>
        </p:txBody>
      </p:sp>
      <p:graphicFrame>
        <p:nvGraphicFramePr>
          <p:cNvPr id="296" name="Google Shape;296;p41"/>
          <p:cNvGraphicFramePr/>
          <p:nvPr/>
        </p:nvGraphicFramePr>
        <p:xfrm>
          <a:off x="729900" y="1436125"/>
          <a:ext cx="3000000" cy="3000000"/>
        </p:xfrm>
        <a:graphic>
          <a:graphicData uri="http://schemas.openxmlformats.org/drawingml/2006/table">
            <a:tbl>
              <a:tblPr>
                <a:noFill/>
                <a:tableStyleId>{D7F39B90-1A60-4AF5-B4F1-AAA5383E5728}</a:tableStyleId>
              </a:tblPr>
              <a:tblGrid>
                <a:gridCol w="1569675"/>
                <a:gridCol w="1671525"/>
                <a:gridCol w="3410525"/>
              </a:tblGrid>
              <a:tr h="381000">
                <a:tc>
                  <a:txBody>
                    <a:bodyPr/>
                    <a:lstStyle/>
                    <a:p>
                      <a:pPr indent="0" lvl="0" marL="0" rtl="0" algn="l">
                        <a:spcBef>
                          <a:spcPts val="0"/>
                        </a:spcBef>
                        <a:spcAft>
                          <a:spcPts val="0"/>
                        </a:spcAft>
                        <a:buNone/>
                      </a:pPr>
                      <a:r>
                        <a:rPr lang="de" sz="1200">
                          <a:latin typeface="Roboto"/>
                          <a:ea typeface="Roboto"/>
                          <a:cs typeface="Roboto"/>
                          <a:sym typeface="Roboto"/>
                        </a:rPr>
                        <a:t>Sort Ascending</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...;sort=name?...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Sort elements by name in ascending order.</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Sort Descending</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...;sort=!name?...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Sort elements by name in descending order</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Result size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...;limit=100?...</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load first 100 items after offset</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Result offset</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...;offset=200?...</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skip first 200 items</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Subtree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...;parent=1234?...</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load childs of item 1234 (tree structures only)</a:t>
                      </a:r>
                      <a:endParaRPr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Depth </a:t>
                      </a:r>
                      <a:r>
                        <a:rPr b="1" lang="de" sz="900">
                          <a:latin typeface="Roboto"/>
                          <a:ea typeface="Roboto"/>
                          <a:cs typeface="Roboto"/>
                          <a:sym typeface="Roboto"/>
                        </a:rPr>
                        <a:t>(maybe SLOW!)</a:t>
                      </a:r>
                      <a:endParaRPr b="1" sz="9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…;depth=1?...</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resolve first generation of references </a:t>
                      </a:r>
                      <a:r>
                        <a:rPr b="1" lang="de" sz="1000">
                          <a:latin typeface="Roboto"/>
                          <a:ea typeface="Roboto"/>
                          <a:cs typeface="Roboto"/>
                          <a:sym typeface="Roboto"/>
                        </a:rPr>
                        <a:t>(SLOW!)</a:t>
                      </a:r>
                      <a:endParaRPr b="1" sz="1000">
                        <a:latin typeface="Roboto"/>
                        <a:ea typeface="Roboto"/>
                        <a:cs typeface="Roboto"/>
                        <a:sym typeface="Roboto"/>
                      </a:endParaRPr>
                    </a:p>
                  </a:txBody>
                  <a:tcPr marT="91425" marB="91425" marR="91425" marL="91425"/>
                </a:tc>
              </a:tr>
              <a:tr h="381000">
                <a:tc>
                  <a:txBody>
                    <a:bodyPr/>
                    <a:lstStyle/>
                    <a:p>
                      <a:pPr indent="0" lvl="0" marL="0" rtl="0" algn="l">
                        <a:spcBef>
                          <a:spcPts val="0"/>
                        </a:spcBef>
                        <a:spcAft>
                          <a:spcPts val="0"/>
                        </a:spcAft>
                        <a:buNone/>
                      </a:pPr>
                      <a:r>
                        <a:rPr lang="de" sz="1200">
                          <a:latin typeface="Roboto"/>
                          <a:ea typeface="Roboto"/>
                          <a:cs typeface="Roboto"/>
                          <a:sym typeface="Roboto"/>
                        </a:rPr>
                        <a:t>Show hints</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…;showhints=true?...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Displays available sortings (sort by xyz)</a:t>
                      </a:r>
                      <a:endParaRPr sz="1000">
                        <a:latin typeface="Roboto"/>
                        <a:ea typeface="Roboto"/>
                        <a:cs typeface="Roboto"/>
                        <a:sym typeface="Roboto"/>
                      </a:endParaRPr>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Buzzwords</a:t>
            </a:r>
            <a:endParaRPr sz="1800"/>
          </a:p>
        </p:txBody>
      </p:sp>
      <p:sp>
        <p:nvSpPr>
          <p:cNvPr id="99" name="Google Shape;99;p15"/>
          <p:cNvSpPr/>
          <p:nvPr/>
        </p:nvSpPr>
        <p:spPr>
          <a:xfrm>
            <a:off x="723425" y="1504700"/>
            <a:ext cx="7046136" cy="3313224"/>
          </a:xfrm>
          <a:prstGeom prst="cloud">
            <a:avLst/>
          </a:prstGeom>
          <a:solidFill>
            <a:srgbClr val="D9D9D9"/>
          </a:solidFill>
          <a:ln cap="flat" cmpd="sng" w="38100">
            <a:solidFill>
              <a:srgbClr val="99999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5"/>
          <p:cNvSpPr txBox="1"/>
          <p:nvPr/>
        </p:nvSpPr>
        <p:spPr>
          <a:xfrm>
            <a:off x="1823700" y="1943738"/>
            <a:ext cx="1454100" cy="65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u="sng">
                <a:solidFill>
                  <a:schemeClr val="hlink"/>
                </a:solidFill>
                <a:hlinkClick r:id="rId3"/>
              </a:rPr>
              <a:t>REST</a:t>
            </a:r>
            <a:endParaRPr sz="3600">
              <a:solidFill>
                <a:srgbClr val="FFFFFF"/>
              </a:solidFill>
            </a:endParaRPr>
          </a:p>
        </p:txBody>
      </p:sp>
      <p:sp>
        <p:nvSpPr>
          <p:cNvPr id="101" name="Google Shape;101;p15"/>
          <p:cNvSpPr txBox="1"/>
          <p:nvPr/>
        </p:nvSpPr>
        <p:spPr>
          <a:xfrm>
            <a:off x="3698425" y="2832213"/>
            <a:ext cx="1454100" cy="65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u="sng">
                <a:solidFill>
                  <a:schemeClr val="hlink"/>
                </a:solidFill>
                <a:hlinkClick r:id="rId4"/>
              </a:rPr>
              <a:t>JSON</a:t>
            </a:r>
            <a:endParaRPr sz="3600">
              <a:solidFill>
                <a:srgbClr val="FFFFFF"/>
              </a:solidFill>
            </a:endParaRPr>
          </a:p>
        </p:txBody>
      </p:sp>
      <p:sp>
        <p:nvSpPr>
          <p:cNvPr id="102" name="Google Shape;102;p15"/>
          <p:cNvSpPr txBox="1"/>
          <p:nvPr/>
        </p:nvSpPr>
        <p:spPr>
          <a:xfrm>
            <a:off x="4398100" y="1674000"/>
            <a:ext cx="2712000" cy="65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u="sng">
                <a:solidFill>
                  <a:schemeClr val="hlink"/>
                </a:solidFill>
                <a:hlinkClick r:id="rId5"/>
              </a:rPr>
              <a:t>HATEOAS</a:t>
            </a:r>
            <a:endParaRPr sz="3600">
              <a:solidFill>
                <a:srgbClr val="FFFFFF"/>
              </a:solidFill>
            </a:endParaRPr>
          </a:p>
        </p:txBody>
      </p:sp>
      <p:sp>
        <p:nvSpPr>
          <p:cNvPr id="103" name="Google Shape;103;p15"/>
          <p:cNvSpPr txBox="1"/>
          <p:nvPr/>
        </p:nvSpPr>
        <p:spPr>
          <a:xfrm>
            <a:off x="2058550" y="3727125"/>
            <a:ext cx="2712000" cy="65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u="sng">
                <a:solidFill>
                  <a:schemeClr val="hlink"/>
                </a:solidFill>
                <a:hlinkClick r:id="rId6"/>
              </a:rPr>
              <a:t>BASIC Auth</a:t>
            </a:r>
            <a:endParaRPr sz="3600">
              <a:solidFill>
                <a:srgbClr val="FFFFFF"/>
              </a:solidFill>
            </a:endParaRPr>
          </a:p>
        </p:txBody>
      </p:sp>
      <p:sp>
        <p:nvSpPr>
          <p:cNvPr id="104" name="Google Shape;104;p15"/>
          <p:cNvSpPr txBox="1"/>
          <p:nvPr/>
        </p:nvSpPr>
        <p:spPr>
          <a:xfrm>
            <a:off x="311700" y="1043125"/>
            <a:ext cx="7776600" cy="45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a:t>Before we go on: You should be familiar with these topics...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42"/>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Cheat sheet for matrix parameters (items)</a:t>
            </a:r>
            <a:endParaRPr/>
          </a:p>
        </p:txBody>
      </p:sp>
      <p:graphicFrame>
        <p:nvGraphicFramePr>
          <p:cNvPr id="302" name="Google Shape;302;p42"/>
          <p:cNvGraphicFramePr/>
          <p:nvPr/>
        </p:nvGraphicFramePr>
        <p:xfrm>
          <a:off x="737275" y="1849400"/>
          <a:ext cx="3000000" cy="3000000"/>
        </p:xfrm>
        <a:graphic>
          <a:graphicData uri="http://schemas.openxmlformats.org/drawingml/2006/table">
            <a:tbl>
              <a:tblPr>
                <a:noFill/>
                <a:tableStyleId>{D7F39B90-1A60-4AF5-B4F1-AAA5383E5728}</a:tableStyleId>
              </a:tblPr>
              <a:tblGrid>
                <a:gridCol w="1687750"/>
                <a:gridCol w="1553450"/>
                <a:gridCol w="3410525"/>
              </a:tblGrid>
              <a:tr h="381000">
                <a:tc>
                  <a:txBody>
                    <a:bodyPr/>
                    <a:lstStyle/>
                    <a:p>
                      <a:pPr indent="0" lvl="0" marL="0" rtl="0" algn="l">
                        <a:spcBef>
                          <a:spcPts val="0"/>
                        </a:spcBef>
                        <a:spcAft>
                          <a:spcPts val="0"/>
                        </a:spcAft>
                        <a:buNone/>
                      </a:pPr>
                      <a:r>
                        <a:rPr lang="de" sz="1200">
                          <a:latin typeface="Roboto"/>
                          <a:ea typeface="Roboto"/>
                          <a:cs typeface="Roboto"/>
                          <a:sym typeface="Roboto"/>
                        </a:rPr>
                        <a:t>7 day caching header</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200">
                          <a:latin typeface="Roboto"/>
                          <a:ea typeface="Roboto"/>
                          <a:cs typeface="Roboto"/>
                          <a:sym typeface="Roboto"/>
                        </a:rPr>
                        <a:t>…;lck=value?...</a:t>
                      </a:r>
                      <a:endParaRPr sz="1200">
                        <a:latin typeface="Roboto"/>
                        <a:ea typeface="Roboto"/>
                        <a:cs typeface="Roboto"/>
                        <a:sym typeface="Roboto"/>
                      </a:endParaRPr>
                    </a:p>
                  </a:txBody>
                  <a:tcPr marT="91425" marB="91425" marR="91425" marL="91425"/>
                </a:tc>
                <a:tc>
                  <a:txBody>
                    <a:bodyPr/>
                    <a:lstStyle/>
                    <a:p>
                      <a:pPr indent="0" lvl="0" marL="0" rtl="0" algn="l">
                        <a:spcBef>
                          <a:spcPts val="0"/>
                        </a:spcBef>
                        <a:spcAft>
                          <a:spcPts val="0"/>
                        </a:spcAft>
                        <a:buNone/>
                      </a:pPr>
                      <a:r>
                        <a:rPr lang="de" sz="1000">
                          <a:latin typeface="Roboto"/>
                          <a:ea typeface="Roboto"/>
                          <a:cs typeface="Roboto"/>
                          <a:sym typeface="Roboto"/>
                        </a:rPr>
                        <a:t>Response is returned with a 7 day caching header</a:t>
                      </a:r>
                      <a:endParaRPr sz="1000">
                        <a:latin typeface="Roboto"/>
                        <a:ea typeface="Roboto"/>
                        <a:cs typeface="Roboto"/>
                        <a:sym typeface="Roboto"/>
                      </a:endParaRPr>
                    </a:p>
                    <a:p>
                      <a:pPr indent="0" lvl="0" marL="0" rtl="0" algn="l">
                        <a:spcBef>
                          <a:spcPts val="0"/>
                        </a:spcBef>
                        <a:spcAft>
                          <a:spcPts val="0"/>
                        </a:spcAft>
                        <a:buNone/>
                      </a:pPr>
                      <a:r>
                        <a:rPr lang="de" sz="800">
                          <a:latin typeface="Roboto"/>
                          <a:ea typeface="Roboto"/>
                          <a:cs typeface="Roboto"/>
                          <a:sym typeface="Roboto"/>
                        </a:rPr>
                        <a:t>“Value” should represent some kind of version to the resource. As long it does not change, your http client will use its cache instead of fetching the resource from the server.</a:t>
                      </a:r>
                      <a:endParaRPr sz="800">
                        <a:latin typeface="Roboto"/>
                        <a:ea typeface="Roboto"/>
                        <a:cs typeface="Roboto"/>
                        <a:sym typeface="Roboto"/>
                      </a:endParaRPr>
                    </a:p>
                    <a:p>
                      <a:pPr indent="0" lvl="0" marL="0" rtl="0" algn="l">
                        <a:spcBef>
                          <a:spcPts val="0"/>
                        </a:spcBef>
                        <a:spcAft>
                          <a:spcPts val="0"/>
                        </a:spcAft>
                        <a:buNone/>
                      </a:pPr>
                      <a:r>
                        <a:rPr lang="de" sz="800">
                          <a:latin typeface="Roboto"/>
                          <a:ea typeface="Roboto"/>
                          <a:cs typeface="Roboto"/>
                          <a:sym typeface="Roboto"/>
                        </a:rPr>
                        <a:t>Tip: Use the “_lastModifiedDate” found in the collection resource to ensure you get a fresh item, when it is changed on the server.</a:t>
                      </a:r>
                      <a:endParaRPr sz="800">
                        <a:latin typeface="Roboto"/>
                        <a:ea typeface="Roboto"/>
                        <a:cs typeface="Roboto"/>
                        <a:sym typeface="Roboto"/>
                      </a:endParaRPr>
                    </a:p>
                  </a:txBody>
                  <a:tcPr marT="91425" marB="91425" marR="91425" marL="91425"/>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43"/>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We wish you success</a:t>
            </a:r>
            <a:endParaRPr/>
          </a:p>
        </p:txBody>
      </p:sp>
      <p:sp>
        <p:nvSpPr>
          <p:cNvPr id="308" name="Google Shape;308;p43"/>
          <p:cNvSpPr txBox="1"/>
          <p:nvPr>
            <p:ph idx="1" type="body"/>
          </p:nvPr>
        </p:nvSpPr>
        <p:spPr>
          <a:xfrm>
            <a:off x="311700" y="3443475"/>
            <a:ext cx="8520600" cy="1125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de"/>
              <a:t>Head of development:</a:t>
            </a:r>
            <a:br>
              <a:rPr lang="de"/>
            </a:br>
            <a:r>
              <a:rPr lang="de"/>
              <a:t>Christoph Preißer</a:t>
            </a:r>
            <a:br>
              <a:rPr lang="de"/>
            </a:br>
            <a:r>
              <a:rPr lang="de" sz="1000">
                <a:latin typeface="Roboto Mono"/>
                <a:ea typeface="Roboto Mono"/>
                <a:cs typeface="Roboto Mono"/>
                <a:sym typeface="Roboto Mono"/>
              </a:rPr>
              <a:t>christoph.preisser@5point.de</a:t>
            </a:r>
            <a:endParaRPr sz="1000">
              <a:latin typeface="Roboto Mono"/>
              <a:ea typeface="Roboto Mono"/>
              <a:cs typeface="Roboto Mono"/>
              <a:sym typeface="Roboto Mon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Authorisation: </a:t>
            </a:r>
            <a:r>
              <a:rPr lang="de"/>
              <a:t>What can be done via API</a:t>
            </a:r>
            <a:r>
              <a:rPr lang="de"/>
              <a:t>?</a:t>
            </a:r>
            <a:endParaRPr/>
          </a:p>
        </p:txBody>
      </p:sp>
      <p:sp>
        <p:nvSpPr>
          <p:cNvPr id="110" name="Google Shape;110;p16"/>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In general, an API user has the same permissions as in the web app (projectfacts)</a:t>
            </a:r>
            <a:endParaRPr/>
          </a:p>
          <a:p>
            <a:pPr indent="0" lvl="0" marL="457200" rtl="0" algn="l">
              <a:spcBef>
                <a:spcPts val="1600"/>
              </a:spcBef>
              <a:spcAft>
                <a:spcPts val="0"/>
              </a:spcAft>
              <a:buNone/>
            </a:pPr>
            <a:r>
              <a:rPr lang="de" sz="1400"/>
              <a:t>If a user can delete projects in the web app</a:t>
            </a:r>
            <a:r>
              <a:rPr lang="de" sz="1400"/>
              <a:t>, he can do it also via API. This cannot be prevented.</a:t>
            </a:r>
            <a:br>
              <a:rPr lang="de" sz="1400"/>
            </a:br>
            <a:r>
              <a:rPr lang="de" sz="1400"/>
              <a:t>Also, you cannot keep that user from developing his own app to delete projects:</a:t>
            </a:r>
            <a:br>
              <a:rPr lang="de" sz="1400"/>
            </a:br>
            <a:r>
              <a:rPr b="1" lang="de" sz="1400"/>
              <a:t>Y</a:t>
            </a:r>
            <a:r>
              <a:rPr b="1" lang="de" sz="1400"/>
              <a:t>ou cannot prevent an user from using the API at all</a:t>
            </a:r>
            <a:r>
              <a:rPr lang="de" sz="1400"/>
              <a:t>!</a:t>
            </a:r>
            <a:endParaRPr sz="1400"/>
          </a:p>
          <a:p>
            <a:pPr indent="0" lvl="0" marL="457200" rtl="0" algn="l">
              <a:spcBef>
                <a:spcPts val="1600"/>
              </a:spcBef>
              <a:spcAft>
                <a:spcPts val="0"/>
              </a:spcAft>
              <a:buNone/>
            </a:pPr>
            <a:r>
              <a:rPr lang="de" sz="1400"/>
              <a:t>If an user may not book times in the web app, you cannot allow it via API either.</a:t>
            </a:r>
            <a:endParaRPr sz="1400"/>
          </a:p>
          <a:p>
            <a:pPr indent="0" lvl="0" marL="0" rtl="0" algn="l">
              <a:spcBef>
                <a:spcPts val="1600"/>
              </a:spcBef>
              <a:spcAft>
                <a:spcPts val="0"/>
              </a:spcAft>
              <a:buNone/>
            </a:pPr>
            <a:r>
              <a:t/>
            </a:r>
            <a:endParaRPr sz="1400"/>
          </a:p>
          <a:p>
            <a:pPr indent="0" lvl="0" marL="457200" rtl="0" algn="l">
              <a:spcBef>
                <a:spcPts val="1600"/>
              </a:spcBef>
              <a:spcAft>
                <a:spcPts val="1600"/>
              </a:spcAft>
              <a:buNone/>
            </a:pPr>
            <a:r>
              <a:rPr lang="de" sz="1400"/>
              <a:t>Exception: Usage of the API via </a:t>
            </a:r>
            <a:r>
              <a:rPr i="1" lang="de" sz="1400"/>
              <a:t>projectfacts interfaces</a:t>
            </a:r>
            <a:r>
              <a:rPr lang="de" sz="1400"/>
              <a:t> </a:t>
            </a:r>
            <a:br>
              <a:rPr lang="de" sz="1400"/>
            </a:br>
            <a:r>
              <a:rPr lang="de" sz="1400"/>
              <a:t>(more later...)</a:t>
            </a:r>
            <a:endParaRPr sz="1400"/>
          </a:p>
        </p:txBody>
      </p:sp>
      <p:sp>
        <p:nvSpPr>
          <p:cNvPr id="111" name="Google Shape;111;p16"/>
          <p:cNvSpPr txBox="1"/>
          <p:nvPr/>
        </p:nvSpPr>
        <p:spPr>
          <a:xfrm>
            <a:off x="455750" y="1765150"/>
            <a:ext cx="318300" cy="70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a:solidFill>
                  <a:srgbClr val="FF0000"/>
                </a:solidFill>
              </a:rPr>
              <a:t>!</a:t>
            </a:r>
            <a:endParaRPr sz="3600">
              <a:solidFill>
                <a:srgbClr val="FF0000"/>
              </a:solidFill>
            </a:endParaRPr>
          </a:p>
        </p:txBody>
      </p:sp>
      <p:sp>
        <p:nvSpPr>
          <p:cNvPr id="112" name="Google Shape;112;p16"/>
          <p:cNvSpPr txBox="1"/>
          <p:nvPr/>
        </p:nvSpPr>
        <p:spPr>
          <a:xfrm>
            <a:off x="455750" y="3733800"/>
            <a:ext cx="318300" cy="708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de" sz="3600">
                <a:solidFill>
                  <a:srgbClr val="4A86E8"/>
                </a:solidFill>
              </a:rPr>
              <a:t>*</a:t>
            </a:r>
            <a:endParaRPr sz="3600">
              <a:solidFill>
                <a:srgbClr val="4A86E8"/>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7"/>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Security concept of the API</a:t>
            </a:r>
            <a:endParaRPr/>
          </a:p>
        </p:txBody>
      </p:sp>
      <p:sp>
        <p:nvSpPr>
          <p:cNvPr id="118" name="Google Shape;118;p17"/>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You cannot use the API just with your projectfacts password:</a:t>
            </a:r>
            <a:endParaRPr/>
          </a:p>
          <a:p>
            <a:pPr indent="-342900" lvl="0" marL="457200" rtl="0" algn="l">
              <a:spcBef>
                <a:spcPts val="1600"/>
              </a:spcBef>
              <a:spcAft>
                <a:spcPts val="0"/>
              </a:spcAft>
              <a:buSzPts val="1800"/>
              <a:buAutoNum type="arabicPeriod"/>
            </a:pPr>
            <a:r>
              <a:rPr lang="de"/>
              <a:t>Transfer password with every request?</a:t>
            </a:r>
            <a:br>
              <a:rPr lang="de"/>
            </a:br>
            <a:r>
              <a:rPr lang="de"/>
              <a:t>➜ </a:t>
            </a:r>
            <a:r>
              <a:rPr lang="de">
                <a:solidFill>
                  <a:srgbClr val="980000"/>
                </a:solidFill>
              </a:rPr>
              <a:t>Risk of it getting tapped😬</a:t>
            </a:r>
            <a:br>
              <a:rPr lang="de">
                <a:solidFill>
                  <a:srgbClr val="980000"/>
                </a:solidFill>
              </a:rPr>
            </a:br>
            <a:endParaRPr sz="1000"/>
          </a:p>
          <a:p>
            <a:pPr indent="-342900" lvl="0" marL="457200" rtl="0" algn="l">
              <a:spcBef>
                <a:spcPts val="0"/>
              </a:spcBef>
              <a:spcAft>
                <a:spcPts val="0"/>
              </a:spcAft>
              <a:buSzPts val="1800"/>
              <a:buAutoNum type="arabicPeriod"/>
            </a:pPr>
            <a:r>
              <a:rPr lang="de"/>
              <a:t>One client gets compromised</a:t>
            </a:r>
            <a:r>
              <a:rPr lang="de"/>
              <a:t>?</a:t>
            </a:r>
            <a:br>
              <a:rPr lang="de"/>
            </a:br>
            <a:r>
              <a:rPr lang="de"/>
              <a:t>➜ Change password </a:t>
            </a:r>
            <a:br>
              <a:rPr lang="de"/>
            </a:br>
            <a:r>
              <a:rPr lang="de"/>
              <a:t>	➜ </a:t>
            </a:r>
            <a:r>
              <a:rPr lang="de">
                <a:solidFill>
                  <a:srgbClr val="980000"/>
                </a:solidFill>
              </a:rPr>
              <a:t>All clients would get disconnected</a:t>
            </a:r>
            <a:r>
              <a:rPr lang="de"/>
              <a:t>.😞</a:t>
            </a:r>
            <a:br>
              <a:rPr lang="de"/>
            </a:br>
            <a:endParaRPr sz="1000"/>
          </a:p>
          <a:p>
            <a:pPr indent="-342900" lvl="0" marL="457200" rtl="0" algn="l">
              <a:spcBef>
                <a:spcPts val="0"/>
              </a:spcBef>
              <a:spcAft>
                <a:spcPts val="0"/>
              </a:spcAft>
              <a:buSzPts val="1800"/>
              <a:buAutoNum type="arabicPeriod"/>
            </a:pPr>
            <a:r>
              <a:rPr lang="de">
                <a:solidFill>
                  <a:srgbClr val="980000"/>
                </a:solidFill>
              </a:rPr>
              <a:t>The</a:t>
            </a:r>
            <a:r>
              <a:rPr lang="de">
                <a:solidFill>
                  <a:srgbClr val="980000"/>
                </a:solidFill>
              </a:rPr>
              <a:t> password would be stored on the Client!</a:t>
            </a:r>
            <a:r>
              <a:rPr lang="de"/>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8"/>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Login Authentication</a:t>
            </a:r>
            <a:endParaRPr/>
          </a:p>
          <a:p>
            <a:pPr indent="0" lvl="0" marL="0" rtl="0" algn="l">
              <a:spcBef>
                <a:spcPts val="0"/>
              </a:spcBef>
              <a:spcAft>
                <a:spcPts val="0"/>
              </a:spcAft>
              <a:buNone/>
            </a:pPr>
            <a:r>
              <a:t/>
            </a:r>
            <a:endParaRPr/>
          </a:p>
        </p:txBody>
      </p:sp>
      <p:sp>
        <p:nvSpPr>
          <p:cNvPr id="124" name="Google Shape;124;p18"/>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The only resource you can access using your projectfacts credentials (login authentication) is the device resource. It has to be created (PUT) when logging in from your App the first time: </a:t>
            </a:r>
            <a:br>
              <a:rPr lang="de"/>
            </a:br>
            <a:r>
              <a:rPr b="1" lang="de">
                <a:latin typeface="Courier New"/>
                <a:ea typeface="Courier New"/>
                <a:cs typeface="Courier New"/>
                <a:sym typeface="Courier New"/>
              </a:rPr>
              <a:t>POST</a:t>
            </a:r>
            <a:r>
              <a:rPr lang="de">
                <a:latin typeface="Courier New"/>
                <a:ea typeface="Courier New"/>
                <a:cs typeface="Courier New"/>
                <a:sym typeface="Courier New"/>
              </a:rPr>
              <a:t> on </a:t>
            </a:r>
            <a:r>
              <a:rPr b="1" lang="de">
                <a:latin typeface="Courier New"/>
                <a:ea typeface="Courier New"/>
                <a:cs typeface="Courier New"/>
                <a:sym typeface="Courier New"/>
              </a:rPr>
              <a:t>https://sync.projectfacts.de/api/device/</a:t>
            </a:r>
            <a:endParaRPr b="1">
              <a:latin typeface="Courier New"/>
              <a:ea typeface="Courier New"/>
              <a:cs typeface="Courier New"/>
              <a:sym typeface="Courier New"/>
            </a:endParaRPr>
          </a:p>
          <a:p>
            <a:pPr indent="0" lvl="0" marL="0" rtl="0" algn="l">
              <a:spcBef>
                <a:spcPts val="1600"/>
              </a:spcBef>
              <a:spcAft>
                <a:spcPts val="1600"/>
              </a:spcAft>
              <a:buNone/>
            </a:pPr>
            <a:r>
              <a:t/>
            </a:r>
            <a:endParaRPr/>
          </a:p>
        </p:txBody>
      </p:sp>
      <p:sp>
        <p:nvSpPr>
          <p:cNvPr id="125" name="Google Shape;125;p18"/>
          <p:cNvSpPr/>
          <p:nvPr/>
        </p:nvSpPr>
        <p:spPr>
          <a:xfrm>
            <a:off x="412325" y="2611550"/>
            <a:ext cx="5169600" cy="19170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"email": "user@provider.com",</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"password":"projectfactsPassword",</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"deviceName": "YourAppName",</a:t>
            </a:r>
            <a:endParaRPr>
              <a:solidFill>
                <a:srgbClr val="FFFFFF"/>
              </a:solidFill>
              <a:latin typeface="Roboto Mono"/>
              <a:ea typeface="Roboto Mono"/>
              <a:cs typeface="Roboto Mono"/>
              <a:sym typeface="Roboto Mono"/>
            </a:endParaRPr>
          </a:p>
          <a:p>
            <a:pPr indent="0" lvl="0" marL="0" rtl="0" algn="l">
              <a:spcBef>
                <a:spcPts val="0"/>
              </a:spcBef>
              <a:spcAft>
                <a:spcPts val="0"/>
              </a:spcAft>
              <a:buNone/>
            </a:pPr>
            <a:r>
              <a:rPr lang="de">
                <a:solidFill>
                  <a:schemeClr val="lt1"/>
                </a:solidFill>
                <a:latin typeface="Roboto Mono"/>
                <a:ea typeface="Roboto Mono"/>
                <a:cs typeface="Roboto Mono"/>
                <a:sym typeface="Roboto Mono"/>
              </a:rPr>
              <a:t>  "deviceType": "de.fivepoint.other",</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a:t>
            </a:r>
            <a:endParaRPr>
              <a:solidFill>
                <a:srgbClr val="FFFFFF"/>
              </a:solidFill>
              <a:latin typeface="Roboto Mono"/>
              <a:ea typeface="Roboto Mono"/>
              <a:cs typeface="Roboto Mono"/>
              <a:sym typeface="Roboto Mon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Login </a:t>
            </a:r>
            <a:r>
              <a:rPr lang="de"/>
              <a:t>Authentication</a:t>
            </a:r>
            <a:endParaRPr/>
          </a:p>
          <a:p>
            <a:pPr indent="0" lvl="0" marL="0" rtl="0" algn="l">
              <a:spcBef>
                <a:spcPts val="0"/>
              </a:spcBef>
              <a:spcAft>
                <a:spcPts val="0"/>
              </a:spcAft>
              <a:buNone/>
            </a:pPr>
            <a:r>
              <a:t/>
            </a:r>
            <a:endParaRPr/>
          </a:p>
        </p:txBody>
      </p:sp>
      <p:sp>
        <p:nvSpPr>
          <p:cNvPr id="131" name="Google Shape;131;p19"/>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If there is a user with matching email and password, the server responds with the new device resource.</a:t>
            </a:r>
            <a:br>
              <a:rPr lang="de"/>
            </a:br>
            <a:r>
              <a:rPr lang="de"/>
              <a:t>It contains the DeviceID and the API-Token, you have to authenticate all following requests with:</a:t>
            </a:r>
            <a:endParaRPr/>
          </a:p>
          <a:p>
            <a:pPr indent="0" lvl="0" marL="0" rtl="0" algn="l">
              <a:spcBef>
                <a:spcPts val="1600"/>
              </a:spcBef>
              <a:spcAft>
                <a:spcPts val="0"/>
              </a:spcAft>
              <a:buNone/>
            </a:pPr>
            <a:r>
              <a:t/>
            </a:r>
            <a:endParaRPr b="1">
              <a:latin typeface="Courier New"/>
              <a:ea typeface="Courier New"/>
              <a:cs typeface="Courier New"/>
              <a:sym typeface="Courier New"/>
            </a:endParaRPr>
          </a:p>
          <a:p>
            <a:pPr indent="0" lvl="0" marL="0" rtl="0" algn="l">
              <a:spcBef>
                <a:spcPts val="1600"/>
              </a:spcBef>
              <a:spcAft>
                <a:spcPts val="1600"/>
              </a:spcAft>
              <a:buNone/>
            </a:pPr>
            <a:r>
              <a:t/>
            </a:r>
            <a:endParaRPr/>
          </a:p>
        </p:txBody>
      </p:sp>
      <p:sp>
        <p:nvSpPr>
          <p:cNvPr id="132" name="Google Shape;132;p19"/>
          <p:cNvSpPr/>
          <p:nvPr/>
        </p:nvSpPr>
        <p:spPr>
          <a:xfrm>
            <a:off x="419550" y="2604325"/>
            <a:ext cx="4586400" cy="19170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b="1" lang="de">
                <a:solidFill>
                  <a:srgbClr val="FFFFFF"/>
                </a:solidFill>
                <a:latin typeface="Roboto Mono"/>
                <a:ea typeface="Roboto Mono"/>
                <a:cs typeface="Roboto Mono"/>
                <a:sym typeface="Roboto Mono"/>
              </a:rPr>
              <a:t>"_id":"10001234",</a:t>
            </a:r>
            <a:endParaRPr>
              <a:solidFill>
                <a:srgbClr val="FFFFFF"/>
              </a:solidFill>
              <a:latin typeface="Roboto Mono"/>
              <a:ea typeface="Roboto Mono"/>
              <a:cs typeface="Roboto Mono"/>
              <a:sym typeface="Roboto Mono"/>
            </a:endParaRPr>
          </a:p>
          <a:p>
            <a:pPr indent="0" lvl="0" marL="0" rtl="0" algn="l">
              <a:spcBef>
                <a:spcPts val="0"/>
              </a:spcBef>
              <a:spcAft>
                <a:spcPts val="0"/>
              </a:spcAft>
              <a:buNone/>
            </a:pPr>
            <a:r>
              <a:rPr b="1" lang="de">
                <a:solidFill>
                  <a:srgbClr val="FFFFFF"/>
                </a:solidFill>
                <a:latin typeface="Roboto Mono"/>
                <a:ea typeface="Roboto Mono"/>
                <a:cs typeface="Roboto Mono"/>
                <a:sym typeface="Roboto Mono"/>
              </a:rPr>
              <a:t>  </a:t>
            </a:r>
            <a:r>
              <a:rPr b="1" lang="de">
                <a:solidFill>
                  <a:srgbClr val="FFFFFF"/>
                </a:solidFill>
                <a:latin typeface="Roboto Mono"/>
                <a:ea typeface="Roboto Mono"/>
                <a:cs typeface="Roboto Mono"/>
                <a:sym typeface="Roboto Mono"/>
              </a:rPr>
              <a:t>"token": "D1C2B3A4"</a:t>
            </a: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"deviceName": "NameOfYourApp",</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i="1" lang="de">
                <a:solidFill>
                  <a:srgbClr val="FFFFFF"/>
                </a:solidFill>
                <a:latin typeface="Roboto Mono"/>
                <a:ea typeface="Roboto Mono"/>
                <a:cs typeface="Roboto Mono"/>
                <a:sym typeface="Roboto Mono"/>
              </a:rPr>
              <a:t>[...]</a:t>
            </a:r>
            <a:r>
              <a:rPr lang="de">
                <a:solidFill>
                  <a:srgbClr val="FFFFFF"/>
                </a:solidFill>
                <a:latin typeface="Roboto Mono"/>
                <a:ea typeface="Roboto Mono"/>
                <a:cs typeface="Roboto Mono"/>
                <a:sym typeface="Roboto Mono"/>
              </a:rPr>
              <a:t> </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a:t>
            </a:r>
            <a:endParaRPr>
              <a:solidFill>
                <a:srgbClr val="FFFFFF"/>
              </a:solidFill>
              <a:latin typeface="Roboto Mono"/>
              <a:ea typeface="Roboto Mono"/>
              <a:cs typeface="Roboto Mono"/>
              <a:sym typeface="Roboto Mono"/>
            </a:endParaRPr>
          </a:p>
        </p:txBody>
      </p:sp>
      <p:sp>
        <p:nvSpPr>
          <p:cNvPr id="133" name="Google Shape;133;p19"/>
          <p:cNvSpPr/>
          <p:nvPr/>
        </p:nvSpPr>
        <p:spPr>
          <a:xfrm>
            <a:off x="2810750" y="2792400"/>
            <a:ext cx="3421800" cy="11358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de">
                <a:solidFill>
                  <a:srgbClr val="FFFFFF"/>
                </a:solidFill>
                <a:latin typeface="Roboto"/>
                <a:ea typeface="Roboto"/>
                <a:cs typeface="Roboto"/>
                <a:sym typeface="Roboto"/>
              </a:rPr>
              <a:t>These</a:t>
            </a:r>
            <a:r>
              <a:rPr lang="de">
                <a:solidFill>
                  <a:srgbClr val="FFFFFF"/>
                </a:solidFill>
                <a:latin typeface="Roboto"/>
                <a:ea typeface="Roboto"/>
                <a:cs typeface="Roboto"/>
                <a:sym typeface="Roboto"/>
              </a:rPr>
              <a:t> have to be stored by your app.</a:t>
            </a:r>
            <a:br>
              <a:rPr lang="de">
                <a:solidFill>
                  <a:srgbClr val="FFFFFF"/>
                </a:solidFill>
                <a:latin typeface="Roboto"/>
                <a:ea typeface="Roboto"/>
                <a:cs typeface="Roboto"/>
                <a:sym typeface="Roboto"/>
              </a:rPr>
            </a:br>
            <a:r>
              <a:rPr b="1" lang="de">
                <a:solidFill>
                  <a:srgbClr val="FFFFFF"/>
                </a:solidFill>
                <a:latin typeface="Roboto"/>
                <a:ea typeface="Roboto"/>
                <a:cs typeface="Roboto"/>
                <a:sym typeface="Roboto"/>
              </a:rPr>
              <a:t>N</a:t>
            </a:r>
            <a:r>
              <a:rPr b="1" lang="de">
                <a:solidFill>
                  <a:srgbClr val="FFFFFF"/>
                </a:solidFill>
                <a:latin typeface="Roboto"/>
                <a:ea typeface="Roboto"/>
                <a:cs typeface="Roboto"/>
                <a:sym typeface="Roboto"/>
              </a:rPr>
              <a:t>ever store the original password</a:t>
            </a:r>
            <a:r>
              <a:rPr lang="de">
                <a:solidFill>
                  <a:srgbClr val="FFFFFF"/>
                </a:solidFill>
                <a:latin typeface="Roboto"/>
                <a:ea typeface="Roboto"/>
                <a:cs typeface="Roboto"/>
                <a:sym typeface="Roboto"/>
              </a:rPr>
              <a:t>!</a:t>
            </a:r>
            <a:endParaRPr>
              <a:solidFill>
                <a:srgbClr val="FFFFFF"/>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0"/>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Login Authentication</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9" name="Google Shape;139;p20"/>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If there is a user with matching email and password, the server responds with the new device resource.</a:t>
            </a:r>
            <a:br>
              <a:rPr lang="de"/>
            </a:br>
            <a:r>
              <a:rPr lang="de"/>
              <a:t>It contains the DeviceID and the API-Token, you have to authenticate all following requests with:</a:t>
            </a:r>
            <a:endParaRPr/>
          </a:p>
          <a:p>
            <a:pPr indent="0" lvl="0" marL="0" rtl="0" algn="l">
              <a:spcBef>
                <a:spcPts val="1600"/>
              </a:spcBef>
              <a:spcAft>
                <a:spcPts val="0"/>
              </a:spcAft>
              <a:buNone/>
            </a:pPr>
            <a:r>
              <a:t/>
            </a:r>
            <a:endParaRPr b="1">
              <a:latin typeface="Courier New"/>
              <a:ea typeface="Courier New"/>
              <a:cs typeface="Courier New"/>
              <a:sym typeface="Courier New"/>
            </a:endParaRPr>
          </a:p>
          <a:p>
            <a:pPr indent="0" lvl="0" marL="0" rtl="0" algn="l">
              <a:spcBef>
                <a:spcPts val="1600"/>
              </a:spcBef>
              <a:spcAft>
                <a:spcPts val="1600"/>
              </a:spcAft>
              <a:buNone/>
            </a:pPr>
            <a:r>
              <a:t/>
            </a:r>
            <a:endParaRPr/>
          </a:p>
        </p:txBody>
      </p:sp>
      <p:sp>
        <p:nvSpPr>
          <p:cNvPr id="140" name="Google Shape;140;p20"/>
          <p:cNvSpPr/>
          <p:nvPr/>
        </p:nvSpPr>
        <p:spPr>
          <a:xfrm>
            <a:off x="419550" y="2604325"/>
            <a:ext cx="4586400" cy="19170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b="1" lang="de">
                <a:solidFill>
                  <a:srgbClr val="FFFFFF"/>
                </a:solidFill>
                <a:latin typeface="Roboto Mono"/>
                <a:ea typeface="Roboto Mono"/>
                <a:cs typeface="Roboto Mono"/>
                <a:sym typeface="Roboto Mono"/>
              </a:rPr>
              <a:t>"_id":"10001234",</a:t>
            </a:r>
            <a:endParaRPr>
              <a:solidFill>
                <a:srgbClr val="FFFFFF"/>
              </a:solidFill>
              <a:latin typeface="Roboto Mono"/>
              <a:ea typeface="Roboto Mono"/>
              <a:cs typeface="Roboto Mono"/>
              <a:sym typeface="Roboto Mono"/>
            </a:endParaRPr>
          </a:p>
          <a:p>
            <a:pPr indent="0" lvl="0" marL="0" rtl="0" algn="l">
              <a:spcBef>
                <a:spcPts val="0"/>
              </a:spcBef>
              <a:spcAft>
                <a:spcPts val="0"/>
              </a:spcAft>
              <a:buNone/>
            </a:pPr>
            <a:r>
              <a:rPr b="1" lang="de">
                <a:solidFill>
                  <a:srgbClr val="FFFFFF"/>
                </a:solidFill>
                <a:latin typeface="Roboto Mono"/>
                <a:ea typeface="Roboto Mono"/>
                <a:cs typeface="Roboto Mono"/>
                <a:sym typeface="Roboto Mono"/>
              </a:rPr>
              <a:t>  "token": "D1C2B3A4"</a:t>
            </a: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"deviceName": "NameIhrerAnwendung",</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i="1" lang="de">
                <a:solidFill>
                  <a:srgbClr val="FFFFFF"/>
                </a:solidFill>
                <a:latin typeface="Roboto Mono"/>
                <a:ea typeface="Roboto Mono"/>
                <a:cs typeface="Roboto Mono"/>
                <a:sym typeface="Roboto Mono"/>
              </a:rPr>
              <a:t>[...]</a:t>
            </a:r>
            <a:r>
              <a:rPr lang="de">
                <a:solidFill>
                  <a:srgbClr val="FFFFFF"/>
                </a:solidFill>
                <a:latin typeface="Roboto Mono"/>
                <a:ea typeface="Roboto Mono"/>
                <a:cs typeface="Roboto Mono"/>
                <a:sym typeface="Roboto Mono"/>
              </a:rPr>
              <a:t> </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a:t>
            </a:r>
            <a:endParaRPr>
              <a:solidFill>
                <a:srgbClr val="FFFFFF"/>
              </a:solidFill>
              <a:latin typeface="Roboto Mono"/>
              <a:ea typeface="Roboto Mono"/>
              <a:cs typeface="Roboto Mono"/>
              <a:sym typeface="Roboto Mono"/>
            </a:endParaRPr>
          </a:p>
        </p:txBody>
      </p:sp>
      <p:sp>
        <p:nvSpPr>
          <p:cNvPr id="141" name="Google Shape;141;p20"/>
          <p:cNvSpPr/>
          <p:nvPr/>
        </p:nvSpPr>
        <p:spPr>
          <a:xfrm>
            <a:off x="2810750" y="2792400"/>
            <a:ext cx="3421800" cy="1135800"/>
          </a:xfrm>
          <a:prstGeom prst="leftArrow">
            <a:avLst>
              <a:gd fmla="val 50000" name="adj1"/>
              <a:gd fmla="val 50000" name="adj2"/>
            </a:avLst>
          </a:prstGeom>
          <a:solidFill>
            <a:schemeClr val="accent4"/>
          </a:solidFill>
          <a:ln cap="flat" cmpd="sng" w="3810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de">
                <a:solidFill>
                  <a:srgbClr val="FFFFFF"/>
                </a:solidFill>
                <a:latin typeface="Roboto"/>
                <a:ea typeface="Roboto"/>
                <a:cs typeface="Roboto"/>
                <a:sym typeface="Roboto"/>
              </a:rPr>
              <a:t>Dies muss die App speichern,</a:t>
            </a:r>
            <a:br>
              <a:rPr lang="de">
                <a:solidFill>
                  <a:srgbClr val="FFFFFF"/>
                </a:solidFill>
                <a:latin typeface="Roboto"/>
                <a:ea typeface="Roboto"/>
                <a:cs typeface="Roboto"/>
                <a:sym typeface="Roboto"/>
              </a:rPr>
            </a:br>
            <a:r>
              <a:rPr lang="de">
                <a:solidFill>
                  <a:srgbClr val="FFFFFF"/>
                </a:solidFill>
                <a:latin typeface="Roboto"/>
                <a:ea typeface="Roboto"/>
                <a:cs typeface="Roboto"/>
                <a:sym typeface="Roboto"/>
              </a:rPr>
              <a:t>niemals das projectfacts Passwort!</a:t>
            </a:r>
            <a:endParaRPr>
              <a:solidFill>
                <a:srgbClr val="FFFFFF"/>
              </a:solidFill>
              <a:latin typeface="Roboto"/>
              <a:ea typeface="Roboto"/>
              <a:cs typeface="Roboto"/>
              <a:sym typeface="Roboto"/>
            </a:endParaRPr>
          </a:p>
        </p:txBody>
      </p:sp>
      <p:sp>
        <p:nvSpPr>
          <p:cNvPr id="142" name="Google Shape;142;p20"/>
          <p:cNvSpPr/>
          <p:nvPr/>
        </p:nvSpPr>
        <p:spPr>
          <a:xfrm>
            <a:off x="2861100" y="2918725"/>
            <a:ext cx="5291700" cy="1135800"/>
          </a:xfrm>
          <a:prstGeom prst="leftArrow">
            <a:avLst>
              <a:gd fmla="val 50000" name="adj1"/>
              <a:gd fmla="val 50000" name="adj2"/>
            </a:avLst>
          </a:prstGeom>
          <a:solidFill>
            <a:schemeClr val="accent5"/>
          </a:solidFill>
          <a:ln cap="flat" cmpd="sng" w="3810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de" sz="1800">
                <a:solidFill>
                  <a:srgbClr val="FFFFFF"/>
                </a:solidFill>
                <a:latin typeface="Roboto"/>
                <a:ea typeface="Roboto"/>
                <a:cs typeface="Roboto"/>
                <a:sym typeface="Roboto"/>
              </a:rPr>
              <a:t>You get the</a:t>
            </a:r>
            <a:r>
              <a:rPr lang="de" sz="1800">
                <a:solidFill>
                  <a:srgbClr val="FFFFFF"/>
                </a:solidFill>
                <a:latin typeface="Roboto"/>
                <a:ea typeface="Roboto"/>
                <a:cs typeface="Roboto"/>
                <a:sym typeface="Roboto"/>
              </a:rPr>
              <a:t> Token </a:t>
            </a:r>
            <a:r>
              <a:rPr b="1" lang="de" sz="1800">
                <a:solidFill>
                  <a:srgbClr val="FFFFFF"/>
                </a:solidFill>
                <a:latin typeface="Roboto"/>
                <a:ea typeface="Roboto"/>
                <a:cs typeface="Roboto"/>
                <a:sym typeface="Roboto"/>
              </a:rPr>
              <a:t>only this one time!</a:t>
            </a:r>
            <a:endParaRPr b="1" sz="1800">
              <a:solidFill>
                <a:srgbClr val="FFFFFF"/>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e"/>
              <a:t>Authentication: Token Authentication</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48" name="Google Shape;148;p21"/>
          <p:cNvSpPr txBox="1"/>
          <p:nvPr>
            <p:ph idx="1" type="body"/>
          </p:nvPr>
        </p:nvSpPr>
        <p:spPr>
          <a:xfrm>
            <a:off x="311700" y="2436025"/>
            <a:ext cx="8520600" cy="2394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de" sz="1400">
                <a:solidFill>
                  <a:schemeClr val="accent3"/>
                </a:solidFill>
                <a:latin typeface="Roboto Mono"/>
                <a:ea typeface="Roboto Mono"/>
                <a:cs typeface="Roboto Mono"/>
                <a:sym typeface="Roboto Mono"/>
              </a:rPr>
              <a:t>// API-Request in Javascript</a:t>
            </a:r>
            <a:br>
              <a:rPr lang="de" sz="1400">
                <a:solidFill>
                  <a:schemeClr val="accent3"/>
                </a:solidFill>
                <a:latin typeface="Roboto Mono"/>
                <a:ea typeface="Roboto Mono"/>
                <a:cs typeface="Roboto Mono"/>
                <a:sym typeface="Roboto Mono"/>
              </a:rPr>
            </a:br>
            <a:r>
              <a:rPr lang="de" sz="1400">
                <a:solidFill>
                  <a:schemeClr val="accent3"/>
                </a:solidFill>
                <a:latin typeface="Roboto Mono"/>
                <a:ea typeface="Roboto Mono"/>
                <a:cs typeface="Roboto Mono"/>
                <a:sym typeface="Roboto Mono"/>
              </a:rPr>
              <a:t>var</a:t>
            </a:r>
            <a:r>
              <a:rPr lang="de" sz="1400">
                <a:latin typeface="Roboto Mono"/>
                <a:ea typeface="Roboto Mono"/>
                <a:cs typeface="Roboto Mono"/>
                <a:sym typeface="Roboto Mono"/>
              </a:rPr>
              <a:t> credsB64 = </a:t>
            </a:r>
            <a:r>
              <a:rPr lang="de" sz="1400">
                <a:latin typeface="Roboto Mono"/>
                <a:ea typeface="Roboto Mono"/>
                <a:cs typeface="Roboto Mono"/>
                <a:sym typeface="Roboto Mono"/>
              </a:rPr>
              <a:t>window.btoa(device._id + </a:t>
            </a:r>
            <a:r>
              <a:rPr lang="de" sz="1400">
                <a:solidFill>
                  <a:schemeClr val="accent5"/>
                </a:solidFill>
                <a:latin typeface="Roboto Mono"/>
                <a:ea typeface="Roboto Mono"/>
                <a:cs typeface="Roboto Mono"/>
                <a:sym typeface="Roboto Mono"/>
              </a:rPr>
              <a:t>':'</a:t>
            </a:r>
            <a:r>
              <a:rPr lang="de" sz="1400">
                <a:latin typeface="Roboto Mono"/>
                <a:ea typeface="Roboto Mono"/>
                <a:cs typeface="Roboto Mono"/>
                <a:sym typeface="Roboto Mono"/>
              </a:rPr>
              <a:t> + device.token)    </a:t>
            </a:r>
            <a:br>
              <a:rPr lang="de" sz="1400">
                <a:latin typeface="Roboto Mono"/>
                <a:ea typeface="Roboto Mono"/>
                <a:cs typeface="Roboto Mono"/>
                <a:sym typeface="Roboto Mono"/>
              </a:rPr>
            </a:br>
            <a:r>
              <a:rPr lang="de" sz="1400">
                <a:solidFill>
                  <a:schemeClr val="accent3"/>
                </a:solidFill>
                <a:latin typeface="Roboto Mono"/>
                <a:ea typeface="Roboto Mono"/>
                <a:cs typeface="Roboto Mono"/>
                <a:sym typeface="Roboto Mono"/>
              </a:rPr>
              <a:t>var</a:t>
            </a:r>
            <a:r>
              <a:rPr lang="de" sz="1400">
                <a:latin typeface="Roboto Mono"/>
                <a:ea typeface="Roboto Mono"/>
                <a:cs typeface="Roboto Mono"/>
                <a:sym typeface="Roboto Mono"/>
              </a:rPr>
              <a:t> xhr = </a:t>
            </a:r>
            <a:r>
              <a:rPr lang="de" sz="1400">
                <a:solidFill>
                  <a:schemeClr val="accent3"/>
                </a:solidFill>
                <a:latin typeface="Roboto Mono"/>
                <a:ea typeface="Roboto Mono"/>
                <a:cs typeface="Roboto Mono"/>
                <a:sym typeface="Roboto Mono"/>
              </a:rPr>
              <a:t>new</a:t>
            </a:r>
            <a:r>
              <a:rPr lang="de" sz="1400">
                <a:latin typeface="Roboto Mono"/>
                <a:ea typeface="Roboto Mono"/>
                <a:cs typeface="Roboto Mono"/>
                <a:sym typeface="Roboto Mono"/>
              </a:rPr>
              <a:t> XMLHttpRequest();</a:t>
            </a:r>
            <a:br>
              <a:rPr lang="de" sz="1400">
                <a:latin typeface="Roboto Mono"/>
                <a:ea typeface="Roboto Mono"/>
                <a:cs typeface="Roboto Mono"/>
                <a:sym typeface="Roboto Mono"/>
              </a:rPr>
            </a:br>
            <a:r>
              <a:rPr lang="de" sz="1400">
                <a:latin typeface="Roboto Mono"/>
                <a:ea typeface="Roboto Mono"/>
                <a:cs typeface="Roboto Mono"/>
                <a:sym typeface="Roboto Mono"/>
              </a:rPr>
              <a:t>xhr.open(</a:t>
            </a:r>
            <a:r>
              <a:rPr lang="de" sz="1400">
                <a:solidFill>
                  <a:schemeClr val="accent5"/>
                </a:solidFill>
                <a:latin typeface="Roboto Mono"/>
                <a:ea typeface="Roboto Mono"/>
                <a:cs typeface="Roboto Mono"/>
                <a:sym typeface="Roboto Mono"/>
              </a:rPr>
              <a:t>'GET'</a:t>
            </a:r>
            <a:r>
              <a:rPr lang="de" sz="1400">
                <a:latin typeface="Roboto Mono"/>
                <a:ea typeface="Roboto Mono"/>
                <a:cs typeface="Roboto Mono"/>
                <a:sym typeface="Roboto Mono"/>
              </a:rPr>
              <a:t>, url, </a:t>
            </a:r>
            <a:r>
              <a:rPr lang="de" sz="1400">
                <a:solidFill>
                  <a:schemeClr val="accent3"/>
                </a:solidFill>
                <a:latin typeface="Roboto Mono"/>
                <a:ea typeface="Roboto Mono"/>
                <a:cs typeface="Roboto Mono"/>
                <a:sym typeface="Roboto Mono"/>
              </a:rPr>
              <a:t>true</a:t>
            </a:r>
            <a:r>
              <a:rPr lang="de" sz="1400">
                <a:latin typeface="Roboto Mono"/>
                <a:ea typeface="Roboto Mono"/>
                <a:cs typeface="Roboto Mono"/>
                <a:sym typeface="Roboto Mono"/>
              </a:rPr>
              <a:t>);</a:t>
            </a:r>
            <a:br>
              <a:rPr lang="de" sz="1400">
                <a:latin typeface="Roboto Mono"/>
                <a:ea typeface="Roboto Mono"/>
                <a:cs typeface="Roboto Mono"/>
                <a:sym typeface="Roboto Mono"/>
              </a:rPr>
            </a:br>
            <a:r>
              <a:rPr lang="de" sz="1400">
                <a:latin typeface="Roboto Mono"/>
                <a:ea typeface="Roboto Mono"/>
                <a:cs typeface="Roboto Mono"/>
                <a:sym typeface="Roboto Mono"/>
              </a:rPr>
              <a:t>xhr.setRequestHeader(</a:t>
            </a:r>
            <a:r>
              <a:rPr lang="de" sz="1400">
                <a:solidFill>
                  <a:schemeClr val="accent5"/>
                </a:solidFill>
                <a:latin typeface="Roboto Mono"/>
                <a:ea typeface="Roboto Mono"/>
                <a:cs typeface="Roboto Mono"/>
                <a:sym typeface="Roboto Mono"/>
              </a:rPr>
              <a:t>'Authorization'</a:t>
            </a:r>
            <a:r>
              <a:rPr lang="de" sz="1400">
                <a:latin typeface="Roboto Mono"/>
                <a:ea typeface="Roboto Mono"/>
                <a:cs typeface="Roboto Mono"/>
                <a:sym typeface="Roboto Mono"/>
              </a:rPr>
              <a:t>, </a:t>
            </a:r>
            <a:r>
              <a:rPr lang="de" sz="1400">
                <a:solidFill>
                  <a:schemeClr val="accent5"/>
                </a:solidFill>
                <a:latin typeface="Roboto Mono"/>
                <a:ea typeface="Roboto Mono"/>
                <a:cs typeface="Roboto Mono"/>
                <a:sym typeface="Roboto Mono"/>
              </a:rPr>
              <a:t>'Basic '</a:t>
            </a:r>
            <a:r>
              <a:rPr lang="de" sz="1400">
                <a:latin typeface="Roboto Mono"/>
                <a:ea typeface="Roboto Mono"/>
                <a:cs typeface="Roboto Mono"/>
                <a:sym typeface="Roboto Mono"/>
              </a:rPr>
              <a:t> + credsB64);</a:t>
            </a:r>
            <a:br>
              <a:rPr lang="de" sz="1400">
                <a:latin typeface="Roboto Mono"/>
                <a:ea typeface="Roboto Mono"/>
                <a:cs typeface="Roboto Mono"/>
                <a:sym typeface="Roboto Mono"/>
              </a:rPr>
            </a:br>
            <a:r>
              <a:rPr lang="de" sz="1400">
                <a:latin typeface="Roboto Mono"/>
                <a:ea typeface="Roboto Mono"/>
                <a:cs typeface="Roboto Mono"/>
                <a:sym typeface="Roboto Mono"/>
              </a:rPr>
              <a:t>xhr.onload = </a:t>
            </a:r>
            <a:r>
              <a:rPr lang="de" sz="1400">
                <a:solidFill>
                  <a:schemeClr val="accent3"/>
                </a:solidFill>
                <a:latin typeface="Roboto Mono"/>
                <a:ea typeface="Roboto Mono"/>
                <a:cs typeface="Roboto Mono"/>
                <a:sym typeface="Roboto Mono"/>
              </a:rPr>
              <a:t>function</a:t>
            </a:r>
            <a:r>
              <a:rPr lang="de" sz="1400">
                <a:latin typeface="Roboto Mono"/>
                <a:ea typeface="Roboto Mono"/>
                <a:cs typeface="Roboto Mono"/>
                <a:sym typeface="Roboto Mono"/>
              </a:rPr>
              <a:t>(response) { </a:t>
            </a:r>
            <a:r>
              <a:rPr i="1" lang="de" sz="1400">
                <a:solidFill>
                  <a:schemeClr val="lt2"/>
                </a:solidFill>
                <a:latin typeface="Roboto Mono"/>
                <a:ea typeface="Roboto Mono"/>
                <a:cs typeface="Roboto Mono"/>
                <a:sym typeface="Roboto Mono"/>
              </a:rPr>
              <a:t>/*...*/</a:t>
            </a:r>
            <a:r>
              <a:rPr lang="de" sz="1400">
                <a:latin typeface="Roboto Mono"/>
                <a:ea typeface="Roboto Mono"/>
                <a:cs typeface="Roboto Mono"/>
                <a:sym typeface="Roboto Mono"/>
              </a:rPr>
              <a:t>};</a:t>
            </a:r>
            <a:br>
              <a:rPr lang="de" sz="1400">
                <a:latin typeface="Roboto Mono"/>
                <a:ea typeface="Roboto Mono"/>
                <a:cs typeface="Roboto Mono"/>
                <a:sym typeface="Roboto Mono"/>
              </a:rPr>
            </a:br>
            <a:r>
              <a:rPr lang="de" sz="1400">
                <a:latin typeface="Roboto Mono"/>
                <a:ea typeface="Roboto Mono"/>
                <a:cs typeface="Roboto Mono"/>
                <a:sym typeface="Roboto Mono"/>
              </a:rPr>
              <a:t>xhr.send();</a:t>
            </a:r>
            <a:endParaRPr i="1">
              <a:solidFill>
                <a:srgbClr val="999999"/>
              </a:solidFill>
              <a:latin typeface="Roboto Mono"/>
              <a:ea typeface="Roboto Mono"/>
              <a:cs typeface="Roboto Mono"/>
              <a:sym typeface="Roboto Mono"/>
            </a:endParaRPr>
          </a:p>
        </p:txBody>
      </p:sp>
      <p:sp>
        <p:nvSpPr>
          <p:cNvPr id="149" name="Google Shape;149;p21"/>
          <p:cNvSpPr/>
          <p:nvPr/>
        </p:nvSpPr>
        <p:spPr>
          <a:xfrm>
            <a:off x="311700" y="1017800"/>
            <a:ext cx="2802900" cy="1376400"/>
          </a:xfrm>
          <a:prstGeom prst="round1Rect">
            <a:avLst>
              <a:gd fmla="val 16667"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de">
                <a:latin typeface="Roboto"/>
                <a:ea typeface="Roboto"/>
                <a:cs typeface="Roboto"/>
                <a:sym typeface="Roboto"/>
              </a:rPr>
              <a:t>Your apps local storage:</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b="1" lang="de">
                <a:solidFill>
                  <a:srgbClr val="FFFFFF"/>
                </a:solidFill>
                <a:latin typeface="Roboto Mono"/>
                <a:ea typeface="Roboto Mono"/>
                <a:cs typeface="Roboto Mono"/>
                <a:sym typeface="Roboto Mono"/>
              </a:rPr>
              <a:t>"_id":"10001234",</a:t>
            </a:r>
            <a:endParaRPr>
              <a:solidFill>
                <a:srgbClr val="FFFFFF"/>
              </a:solidFill>
              <a:latin typeface="Roboto Mono"/>
              <a:ea typeface="Roboto Mono"/>
              <a:cs typeface="Roboto Mono"/>
              <a:sym typeface="Roboto Mono"/>
            </a:endParaRPr>
          </a:p>
          <a:p>
            <a:pPr indent="0" lvl="0" marL="0" rtl="0" algn="l">
              <a:spcBef>
                <a:spcPts val="0"/>
              </a:spcBef>
              <a:spcAft>
                <a:spcPts val="0"/>
              </a:spcAft>
              <a:buNone/>
            </a:pPr>
            <a:r>
              <a:rPr b="1" lang="de">
                <a:solidFill>
                  <a:srgbClr val="FFFFFF"/>
                </a:solidFill>
                <a:latin typeface="Roboto Mono"/>
                <a:ea typeface="Roboto Mono"/>
                <a:cs typeface="Roboto Mono"/>
                <a:sym typeface="Roboto Mono"/>
              </a:rPr>
              <a:t>  "token": "D1C2B3A4"</a:t>
            </a:r>
            <a:r>
              <a:rPr lang="de">
                <a:solidFill>
                  <a:srgbClr val="FFFFFF"/>
                </a:solidFill>
                <a:latin typeface="Roboto Mono"/>
                <a:ea typeface="Roboto Mono"/>
                <a:cs typeface="Roboto Mono"/>
                <a:sym typeface="Roboto Mono"/>
              </a:rPr>
              <a:t>,</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  </a:t>
            </a:r>
            <a:r>
              <a:rPr i="1" lang="de">
                <a:solidFill>
                  <a:srgbClr val="FFFFFF"/>
                </a:solidFill>
                <a:latin typeface="Roboto Mono"/>
                <a:ea typeface="Roboto Mono"/>
                <a:cs typeface="Roboto Mono"/>
                <a:sym typeface="Roboto Mono"/>
              </a:rPr>
              <a:t>[...]</a:t>
            </a:r>
            <a:r>
              <a:rPr lang="de">
                <a:solidFill>
                  <a:srgbClr val="FFFFFF"/>
                </a:solidFill>
                <a:latin typeface="Roboto Mono"/>
                <a:ea typeface="Roboto Mono"/>
                <a:cs typeface="Roboto Mono"/>
                <a:sym typeface="Roboto Mono"/>
              </a:rPr>
              <a:t> </a:t>
            </a:r>
            <a:br>
              <a:rPr lang="de">
                <a:solidFill>
                  <a:srgbClr val="FFFFFF"/>
                </a:solidFill>
                <a:latin typeface="Roboto Mono"/>
                <a:ea typeface="Roboto Mono"/>
                <a:cs typeface="Roboto Mono"/>
                <a:sym typeface="Roboto Mono"/>
              </a:rPr>
            </a:br>
            <a:r>
              <a:rPr lang="de">
                <a:solidFill>
                  <a:srgbClr val="FFFFFF"/>
                </a:solidFill>
                <a:latin typeface="Roboto Mono"/>
                <a:ea typeface="Roboto Mono"/>
                <a:cs typeface="Roboto Mono"/>
                <a:sym typeface="Roboto Mono"/>
              </a:rPr>
              <a:t>}</a:t>
            </a:r>
            <a:endParaRPr>
              <a:solidFill>
                <a:srgbClr val="FFFFFF"/>
              </a:solidFill>
              <a:latin typeface="Roboto Mono"/>
              <a:ea typeface="Roboto Mono"/>
              <a:cs typeface="Roboto Mono"/>
              <a:sym typeface="Roboto Mono"/>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